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6"/>
  </p:notesMasterIdLst>
  <p:sldIdLst>
    <p:sldId id="508" r:id="rId2"/>
    <p:sldId id="312" r:id="rId3"/>
    <p:sldId id="677" r:id="rId4"/>
    <p:sldId id="313" r:id="rId5"/>
    <p:sldId id="681" r:id="rId6"/>
    <p:sldId id="689" r:id="rId7"/>
    <p:sldId id="690" r:id="rId8"/>
    <p:sldId id="680" r:id="rId9"/>
    <p:sldId id="679" r:id="rId10"/>
    <p:sldId id="697" r:id="rId11"/>
    <p:sldId id="510" r:id="rId12"/>
    <p:sldId id="676" r:id="rId13"/>
    <p:sldId id="688" r:id="rId14"/>
    <p:sldId id="687" r:id="rId15"/>
    <p:sldId id="693" r:id="rId16"/>
    <p:sldId id="288" r:id="rId17"/>
    <p:sldId id="698" r:id="rId18"/>
    <p:sldId id="694" r:id="rId19"/>
    <p:sldId id="695" r:id="rId20"/>
    <p:sldId id="272" r:id="rId21"/>
    <p:sldId id="696" r:id="rId22"/>
    <p:sldId id="675" r:id="rId23"/>
    <p:sldId id="691" r:id="rId24"/>
    <p:sldId id="50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FFCE9E"/>
    <a:srgbClr val="FF9400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08"/>
    <p:restoredTop sz="96327"/>
  </p:normalViewPr>
  <p:slideViewPr>
    <p:cSldViewPr snapToGrid="0">
      <p:cViewPr varScale="1">
        <p:scale>
          <a:sx n="178" d="100"/>
          <a:sy n="178" d="100"/>
        </p:scale>
        <p:origin x="1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028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668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vV1nYv83dETgHRS1vRheN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nZeVKeeFYf9" TargetMode="External"/><Relationship Id="rId2" Type="http://schemas.openxmlformats.org/officeDocument/2006/relationships/hyperlink" Target="https://proceedings.mlr.press/v97/houlsby19a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lanthology.org/2022.acl-short.1/" TargetMode="External"/><Relationship Id="rId4" Type="http://schemas.openxmlformats.org/officeDocument/2006/relationships/hyperlink" Target="https://aclanthology.org/2021.acl-long.353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lifearchitect.ai/models/#model-bubble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如何訓練大模型？輕量化微調方法</a:t>
            </a:r>
            <a:endParaRPr kumimoji="1" lang="en-US" altLang="zh-TW" sz="24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20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Parameter-efficient Fine-tuning (PEFT)</a:t>
            </a:r>
            <a:br>
              <a:rPr kumimoji="1" lang="en-US" altLang="zh-TW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</a:br>
            <a:endParaRPr kumimoji="1" lang="en-US" altLang="zh-TW" sz="24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2025/05/05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NLP_0505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5A239AD-2E7A-7267-5ED2-1C6D01904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0458" y="4891651"/>
            <a:ext cx="1456947" cy="145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97D82-E910-27C7-3E61-53C5EF3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</a:t>
            </a:r>
            <a:r>
              <a:rPr lang="en-US" altLang="zh-TW" sz="4800" b="0" i="0" u="none" strike="noStrike" dirty="0">
                <a:effectLst/>
                <a:ea typeface="新細明體"/>
                <a:cs typeface="Times New Roman"/>
              </a:rPr>
              <a:t>PEFT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424A06-C223-243A-AF52-39036FB5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95DB63-7BBE-C75B-AF82-B0EF596AB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779220"/>
              </p:ext>
            </p:extLst>
          </p:nvPr>
        </p:nvGraphicFramePr>
        <p:xfrm>
          <a:off x="917959" y="2146263"/>
          <a:ext cx="10351008" cy="3697028"/>
        </p:xfrm>
        <a:graphic>
          <a:graphicData uri="http://schemas.openxmlformats.org/drawingml/2006/table">
            <a:tbl>
              <a:tblPr/>
              <a:tblGrid>
                <a:gridCol w="2779776">
                  <a:extLst>
                    <a:ext uri="{9D8B030D-6E8A-4147-A177-3AD203B41FA5}">
                      <a16:colId xmlns:a16="http://schemas.microsoft.com/office/drawing/2014/main" val="4292029165"/>
                    </a:ext>
                  </a:extLst>
                </a:gridCol>
                <a:gridCol w="3910461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660771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Llama 2</a:t>
                      </a:r>
                      <a:r>
                        <a:rPr lang="en-US" altLang="zh-TW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-7B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16-bit float,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max_length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(seq) = 4096,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= 4096,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batch_size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(bs) = 1</a:t>
                      </a: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4863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算法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CUDA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~1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39922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 weights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size(float) *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800" i="0" dirty="0" err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13.03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Gradients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size(float32) *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13.03*0.02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= 0.2606 GB</a:t>
                      </a:r>
                      <a:endParaRPr lang="en-US" sz="1800" i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states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~size(float) *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seq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</a:t>
                      </a:r>
                      <a:r>
                        <a:rPr lang="pt-B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1.07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Optimizer states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(Adam)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* 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0.5212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8535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05250BB-958D-734F-C7F5-D643219BDB1E}"/>
              </a:ext>
            </a:extLst>
          </p:cNvPr>
          <p:cNvSpPr txBox="1"/>
          <p:nvPr/>
        </p:nvSpPr>
        <p:spPr>
          <a:xfrm>
            <a:off x="917959" y="5953580"/>
            <a:ext cx="545793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L : Number of layers in model (eq. 32 layers)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1C0B89-01AF-88E2-D6FC-D61C8B426A55}"/>
              </a:ext>
            </a:extLst>
          </p:cNvPr>
          <p:cNvSpPr txBox="1"/>
          <p:nvPr/>
        </p:nvSpPr>
        <p:spPr>
          <a:xfrm>
            <a:off x="7773949" y="5953580"/>
            <a:ext cx="30713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u="none" strike="noStrike" dirty="0">
                <a:solidFill>
                  <a:srgbClr val="000000"/>
                </a:solidFill>
                <a:effectLst/>
                <a:ea typeface="新細明體"/>
                <a:cs typeface="Times New Roman"/>
              </a:rPr>
              <a:t>Estimate: </a:t>
            </a:r>
            <a:r>
              <a:rPr lang="en-US" altLang="zh-TW" b="1" dirty="0">
                <a:solidFill>
                  <a:srgbClr val="FF0000"/>
                </a:solidFill>
                <a:ea typeface="新細明體"/>
                <a:cs typeface="Times New Roman"/>
              </a:rPr>
              <a:t>15.88</a:t>
            </a:r>
            <a:r>
              <a:rPr lang="en-US" altLang="zh-TW" b="1" dirty="0">
                <a:solidFill>
                  <a:srgbClr val="000000"/>
                </a:solidFill>
                <a:ea typeface="新細明體"/>
                <a:cs typeface="Times New Roman"/>
              </a:rPr>
              <a:t> GB</a:t>
            </a:r>
            <a:endParaRPr lang="en-US" altLang="zh-TW" b="1" dirty="0">
              <a:ea typeface="新細明體"/>
              <a:cs typeface="Times New Roman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A463BE-A5ED-14D8-D9FB-C277A51F07E5}"/>
              </a:ext>
            </a:extLst>
          </p:cNvPr>
          <p:cNvSpPr txBox="1"/>
          <p:nvPr/>
        </p:nvSpPr>
        <p:spPr>
          <a:xfrm>
            <a:off x="833350" y="1473347"/>
            <a:ext cx="50845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假設我們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只更新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2%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的參數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F05EF2-B3CD-09AD-EC2D-6C210F8B46E3}"/>
              </a:ext>
            </a:extLst>
          </p:cNvPr>
          <p:cNvSpPr txBox="1"/>
          <p:nvPr/>
        </p:nvSpPr>
        <p:spPr>
          <a:xfrm>
            <a:off x="7773949" y="6262070"/>
            <a:ext cx="30713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u="none" strike="noStrike" dirty="0">
                <a:effectLst/>
                <a:ea typeface="新細明體"/>
                <a:cs typeface="Times New Roman"/>
              </a:rPr>
              <a:t>*NVIDIA 4060 </a:t>
            </a:r>
            <a:r>
              <a:rPr lang="en-US" altLang="zh-TW" sz="1800" u="none" strike="noStrike" dirty="0" err="1">
                <a:effectLst/>
                <a:ea typeface="新細明體"/>
                <a:cs typeface="Times New Roman"/>
              </a:rPr>
              <a:t>Ti</a:t>
            </a:r>
            <a:r>
              <a:rPr lang="en-US" altLang="zh-TW" sz="1800" u="none" strike="noStrike" dirty="0">
                <a:effectLst/>
                <a:ea typeface="新細明體"/>
                <a:cs typeface="Times New Roman"/>
              </a:rPr>
              <a:t>: </a:t>
            </a:r>
            <a:r>
              <a:rPr lang="en-US" altLang="zh-TW" dirty="0">
                <a:ea typeface="新細明體"/>
                <a:cs typeface="Times New Roman"/>
              </a:rPr>
              <a:t>16 GB</a:t>
            </a:r>
          </a:p>
        </p:txBody>
      </p:sp>
    </p:spTree>
    <p:extLst>
      <p:ext uri="{BB962C8B-B14F-4D97-AF65-F5344CB8AC3E}">
        <p14:creationId xmlns:p14="http://schemas.microsoft.com/office/powerpoint/2010/main" val="32554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3CF0F-B68C-1F13-705A-754D17A9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PEFT 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441F44-4D80-1D93-4F34-14EE229C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67558EE-9194-8C3B-E437-E7B0BBC8972B}"/>
              </a:ext>
            </a:extLst>
          </p:cNvPr>
          <p:cNvSpPr/>
          <p:nvPr/>
        </p:nvSpPr>
        <p:spPr>
          <a:xfrm>
            <a:off x="1655325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hlinkClick r:id="rId2"/>
              </a:rPr>
              <a:t>Adapters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E363C3F6-7B54-A722-0781-57D0DE16F978}"/>
              </a:ext>
            </a:extLst>
          </p:cNvPr>
          <p:cNvSpPr/>
          <p:nvPr/>
        </p:nvSpPr>
        <p:spPr>
          <a:xfrm>
            <a:off x="3921818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chemeClr val="tx1"/>
                </a:solidFill>
                <a:hlinkClick r:id="rId3"/>
              </a:rPr>
              <a:t>LoRA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B06D7BD-B55D-6A68-F5D3-80062C44F3CF}"/>
              </a:ext>
            </a:extLst>
          </p:cNvPr>
          <p:cNvSpPr/>
          <p:nvPr/>
        </p:nvSpPr>
        <p:spPr>
          <a:xfrm>
            <a:off x="6188311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hlinkClick r:id="rId4"/>
              </a:rPr>
              <a:t>Prefix-Tuning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FE11BA8-4B74-9D5D-C610-EC93302F7BFA}"/>
              </a:ext>
            </a:extLst>
          </p:cNvPr>
          <p:cNvSpPr/>
          <p:nvPr/>
        </p:nvSpPr>
        <p:spPr>
          <a:xfrm>
            <a:off x="8454804" y="2523741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chemeClr val="tx1"/>
                </a:solidFill>
                <a:hlinkClick r:id="rId5"/>
              </a:rPr>
              <a:t>BitFit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27CDE0-912D-73CB-85FA-FF11E4FFA9A2}"/>
              </a:ext>
            </a:extLst>
          </p:cNvPr>
          <p:cNvSpPr txBox="1"/>
          <p:nvPr/>
        </p:nvSpPr>
        <p:spPr>
          <a:xfrm>
            <a:off x="3938016" y="6317246"/>
            <a:ext cx="431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/docs/</a:t>
            </a:r>
            <a:r>
              <a:rPr kumimoji="1" lang="en" altLang="zh-TW" dirty="0" err="1"/>
              <a:t>peft</a:t>
            </a:r>
            <a:r>
              <a:rPr kumimoji="1" lang="en" altLang="zh-TW" dirty="0"/>
              <a:t>/index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EEFDE40-D056-4AB9-EC6C-B9B9C41A7B0D}"/>
              </a:ext>
            </a:extLst>
          </p:cNvPr>
          <p:cNvSpPr/>
          <p:nvPr/>
        </p:nvSpPr>
        <p:spPr>
          <a:xfrm>
            <a:off x="3921818" y="2523740"/>
            <a:ext cx="1631290" cy="11411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D0A745A-0293-6AF6-7AFF-AF91921206BD}"/>
              </a:ext>
            </a:extLst>
          </p:cNvPr>
          <p:cNvSpPr txBox="1">
            <a:spLocks/>
          </p:cNvSpPr>
          <p:nvPr/>
        </p:nvSpPr>
        <p:spPr>
          <a:xfrm>
            <a:off x="1742506" y="3957661"/>
            <a:ext cx="5989914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>
                <a:ea typeface="+mj-lt"/>
                <a:cs typeface="Times New Roman"/>
              </a:rPr>
              <a:t>LoRA: 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3200">
                <a:ea typeface="+mj-lt"/>
                <a:cs typeface="Times New Roman"/>
              </a:rPr>
              <a:t>w-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3200">
                <a:ea typeface="+mj-lt"/>
                <a:cs typeface="Times New Roman"/>
              </a:rPr>
              <a:t>ank 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3200">
                <a:ea typeface="+mj-lt"/>
                <a:cs typeface="Times New Roman"/>
              </a:rPr>
              <a:t>daptation</a:t>
            </a:r>
            <a:endParaRPr lang="en-US" altLang="zh-TW" sz="3200" dirty="0">
              <a:ea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887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126A4-DF9B-D813-F8EE-8ED5F4F0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LoRA</a:t>
            </a:r>
            <a:r>
              <a:rPr kumimoji="1" lang="en-US" altLang="zh-TW" dirty="0"/>
              <a:t> is common …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C77B5-D428-8A65-B3A8-272061FF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34350A-01AC-FEF4-43CC-575C0921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756006"/>
            <a:ext cx="5254598" cy="24191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35C900-74A1-B86B-113C-39CE26AA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28" y="4588924"/>
            <a:ext cx="7772400" cy="18266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CE5428-986B-0B0E-1F76-780B3921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1697265"/>
            <a:ext cx="5512027" cy="25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9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7D018-AB7D-E46A-7559-AB342401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[Prerequisite] </a:t>
            </a:r>
            <a:r>
              <a:rPr kumimoji="1" lang="en-US" altLang="zh-TW" dirty="0"/>
              <a:t>Weights in Transformer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41CF8F-2B27-E2DE-7CC7-E532BFB0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676EF8-8270-410B-351D-C00442D4B009}"/>
              </a:ext>
            </a:extLst>
          </p:cNvPr>
          <p:cNvGrpSpPr/>
          <p:nvPr/>
        </p:nvGrpSpPr>
        <p:grpSpPr>
          <a:xfrm>
            <a:off x="653143" y="2368500"/>
            <a:ext cx="2601017" cy="2861857"/>
            <a:chOff x="718698" y="2461344"/>
            <a:chExt cx="1904110" cy="231377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AD0A4A3-5A32-88EA-5312-D2B048974501}"/>
                </a:ext>
              </a:extLst>
            </p:cNvPr>
            <p:cNvSpPr/>
            <p:nvPr/>
          </p:nvSpPr>
          <p:spPr>
            <a:xfrm>
              <a:off x="1107539" y="2461344"/>
              <a:ext cx="1515269" cy="2011866"/>
            </a:xfrm>
            <a:prstGeom prst="rect">
              <a:avLst/>
            </a:prstGeom>
            <a:solidFill>
              <a:srgbClr val="CFE3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C86244-B731-4455-52B8-C94442F6009A}"/>
                </a:ext>
              </a:extLst>
            </p:cNvPr>
            <p:cNvSpPr/>
            <p:nvPr/>
          </p:nvSpPr>
          <p:spPr>
            <a:xfrm>
              <a:off x="1333077" y="3388664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5EA58A7-8566-095C-0C22-E0378073CCCC}"/>
                </a:ext>
              </a:extLst>
            </p:cNvPr>
            <p:cNvSpPr/>
            <p:nvPr/>
          </p:nvSpPr>
          <p:spPr>
            <a:xfrm>
              <a:off x="1182086" y="4537517"/>
              <a:ext cx="1411515" cy="237600"/>
            </a:xfrm>
            <a:prstGeom prst="rect">
              <a:avLst/>
            </a:prstGeom>
            <a:solidFill>
              <a:srgbClr val="FACB9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Text &amp; Position Embed</a:t>
              </a:r>
              <a:endParaRPr kumimoji="1"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F428D9-0463-3F3F-DBFA-A943D061BA87}"/>
                </a:ext>
              </a:extLst>
            </p:cNvPr>
            <p:cNvSpPr/>
            <p:nvPr/>
          </p:nvSpPr>
          <p:spPr>
            <a:xfrm>
              <a:off x="1333077" y="3764088"/>
              <a:ext cx="1109534" cy="391878"/>
            </a:xfrm>
            <a:prstGeom prst="rect">
              <a:avLst/>
            </a:prstGeom>
            <a:solidFill>
              <a:srgbClr val="D6A6B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Multi-Head</a:t>
              </a:r>
            </a:p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Self Attention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6684F295-0EB9-7456-EF1E-0AEF30225D56}"/>
                </a:ext>
              </a:extLst>
            </p:cNvPr>
            <p:cNvCxnSpPr>
              <a:cxnSpLocks/>
              <a:stCxn id="7" idx="0"/>
              <a:endCxn id="8" idx="2"/>
            </p:cNvCxnSpPr>
            <p:nvPr/>
          </p:nvCxnSpPr>
          <p:spPr>
            <a:xfrm flipV="1">
              <a:off x="1887844" y="4155967"/>
              <a:ext cx="1" cy="3815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AE3192FA-85F2-4AAB-2FDA-B84805D49592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1333077" y="3507020"/>
              <a:ext cx="556584" cy="902307"/>
            </a:xfrm>
            <a:prstGeom prst="bentConnector3">
              <a:avLst>
                <a:gd name="adj1" fmla="val 130067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017BEE5-5162-1531-1FE1-76DAFED5CDDA}"/>
                </a:ext>
              </a:extLst>
            </p:cNvPr>
            <p:cNvSpPr/>
            <p:nvPr/>
          </p:nvSpPr>
          <p:spPr>
            <a:xfrm>
              <a:off x="1333077" y="2980643"/>
              <a:ext cx="1109534" cy="244574"/>
            </a:xfrm>
            <a:prstGeom prst="rect">
              <a:avLst/>
            </a:prstGeom>
            <a:solidFill>
              <a:srgbClr val="FE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Feed Forward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BB25751-1213-B5AB-70FD-13FEE0E539B8}"/>
                </a:ext>
              </a:extLst>
            </p:cNvPr>
            <p:cNvSpPr txBox="1"/>
            <p:nvPr/>
          </p:nvSpPr>
          <p:spPr>
            <a:xfrm>
              <a:off x="1889661" y="4222701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A3D2F8-C4A0-9DA5-F0B7-9DFD5F676C33}"/>
                </a:ext>
              </a:extLst>
            </p:cNvPr>
            <p:cNvSpPr txBox="1"/>
            <p:nvPr/>
          </p:nvSpPr>
          <p:spPr>
            <a:xfrm>
              <a:off x="2114371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4" name="肘形接點 13">
              <a:extLst>
                <a:ext uri="{FF2B5EF4-FFF2-40B4-BE49-F238E27FC236}">
                  <a16:creationId xmlns:a16="http://schemas.microsoft.com/office/drawing/2014/main" id="{20048D4F-C973-85B2-5B26-F8803338ED4D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6200000" flipH="1">
              <a:off x="1881009" y="3765315"/>
              <a:ext cx="10268" cy="787643"/>
            </a:xfrm>
            <a:prstGeom prst="bentConnector3">
              <a:avLst>
                <a:gd name="adj1" fmla="val 1800000"/>
              </a:avLst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65BAF05-218A-E7C0-0927-87E98635A453}"/>
                </a:ext>
              </a:extLst>
            </p:cNvPr>
            <p:cNvSpPr txBox="1"/>
            <p:nvPr/>
          </p:nvSpPr>
          <p:spPr>
            <a:xfrm>
              <a:off x="1326728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6" name="肘形接點 15">
              <a:extLst>
                <a:ext uri="{FF2B5EF4-FFF2-40B4-BE49-F238E27FC236}">
                  <a16:creationId xmlns:a16="http://schemas.microsoft.com/office/drawing/2014/main" id="{5EB0B7E0-685C-DC9E-3C00-7234C0A563F7}"/>
                </a:ext>
              </a:extLst>
            </p:cNvPr>
            <p:cNvCxnSpPr>
              <a:cxnSpLocks/>
              <a:stCxn id="18" idx="1"/>
              <a:endCxn id="17" idx="1"/>
            </p:cNvCxnSpPr>
            <p:nvPr/>
          </p:nvCxnSpPr>
          <p:spPr>
            <a:xfrm rot="10800000">
              <a:off x="1333077" y="2720994"/>
              <a:ext cx="554633" cy="611986"/>
            </a:xfrm>
            <a:prstGeom prst="bentConnector3">
              <a:avLst>
                <a:gd name="adj1" fmla="val 130173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E616CE-866A-F2ED-FC3F-86AF9A24E4EB}"/>
                </a:ext>
              </a:extLst>
            </p:cNvPr>
            <p:cNvSpPr/>
            <p:nvPr/>
          </p:nvSpPr>
          <p:spPr>
            <a:xfrm>
              <a:off x="1333077" y="2602638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F5CC247-78A3-5AA2-A1DA-862A56AFD693}"/>
                </a:ext>
              </a:extLst>
            </p:cNvPr>
            <p:cNvSpPr txBox="1"/>
            <p:nvPr/>
          </p:nvSpPr>
          <p:spPr>
            <a:xfrm>
              <a:off x="1887711" y="3146354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1CBD8CE8-F866-72B5-E606-7E0AC4414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2839348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ECD9086F-029F-1FE3-7F6F-C82E3E86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3625374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3EF36A2-A698-5B6C-097D-069E64106F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887711" y="3225217"/>
              <a:ext cx="133" cy="1634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611154D-41A4-C36C-5C8E-DC75C8A941FA}"/>
                </a:ext>
              </a:extLst>
            </p:cNvPr>
            <p:cNvSpPr txBox="1"/>
            <p:nvPr/>
          </p:nvSpPr>
          <p:spPr>
            <a:xfrm>
              <a:off x="718698" y="3299081"/>
              <a:ext cx="460834" cy="273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dirty="0" err="1"/>
                <a:t>xN</a:t>
              </a:r>
              <a:endParaRPr kumimoji="1" lang="zh-TW" altLang="en-US" sz="1600" b="1" dirty="0"/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1413C89-F7B6-B8D4-22AB-2797B30038EB}"/>
              </a:ext>
            </a:extLst>
          </p:cNvPr>
          <p:cNvSpPr txBox="1"/>
          <p:nvPr/>
        </p:nvSpPr>
        <p:spPr>
          <a:xfrm>
            <a:off x="1041795" y="1704280"/>
            <a:ext cx="2354869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Transformer layers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FCEE698A-E610-0AA8-4AD1-6790D707E935}"/>
              </a:ext>
            </a:extLst>
          </p:cNvPr>
          <p:cNvSpPr/>
          <p:nvPr/>
        </p:nvSpPr>
        <p:spPr>
          <a:xfrm>
            <a:off x="3168467" y="3800762"/>
            <a:ext cx="352269" cy="8737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6325B208-0C25-E911-0115-545BBBA7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92" y="3171855"/>
            <a:ext cx="7772400" cy="1947629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3E1A68FE-0120-4BE9-3E72-E5EEE1C7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6230322"/>
            <a:ext cx="2972804" cy="543179"/>
          </a:xfrm>
          <a:prstGeom prst="rect">
            <a:avLst/>
          </a:prstGeom>
        </p:spPr>
      </p:pic>
      <p:cxnSp>
        <p:nvCxnSpPr>
          <p:cNvPr id="70" name="肘形接點 69">
            <a:extLst>
              <a:ext uri="{FF2B5EF4-FFF2-40B4-BE49-F238E27FC236}">
                <a16:creationId xmlns:a16="http://schemas.microsoft.com/office/drawing/2014/main" id="{A99CF00D-D60F-753E-0F7F-1802C815FFEC}"/>
              </a:ext>
            </a:extLst>
          </p:cNvPr>
          <p:cNvCxnSpPr>
            <a:endCxn id="11" idx="3"/>
          </p:cNvCxnSpPr>
          <p:nvPr/>
        </p:nvCxnSpPr>
        <p:spPr>
          <a:xfrm rot="10800000" flipV="1">
            <a:off x="3008011" y="2543264"/>
            <a:ext cx="741890" cy="618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14D0DB7-F704-218F-4DDD-69A8BB803145}"/>
              </a:ext>
            </a:extLst>
          </p:cNvPr>
          <p:cNvSpPr txBox="1"/>
          <p:nvPr/>
        </p:nvSpPr>
        <p:spPr>
          <a:xfrm>
            <a:off x="3785317" y="2320323"/>
            <a:ext cx="19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Also weights here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80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/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/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C179F405-B26A-579C-2E70-C8EC6EA9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MLP is composed of weight matrices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B90FB-D736-E789-599A-B495C990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0B4487D-AEFA-4B57-F83B-5DBB0BA3B0B9}"/>
              </a:ext>
            </a:extLst>
          </p:cNvPr>
          <p:cNvSpPr/>
          <p:nvPr/>
        </p:nvSpPr>
        <p:spPr>
          <a:xfrm>
            <a:off x="1787639" y="227780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F16DACC-1DC3-AA45-F659-3992C571C54D}"/>
              </a:ext>
            </a:extLst>
          </p:cNvPr>
          <p:cNvSpPr/>
          <p:nvPr/>
        </p:nvSpPr>
        <p:spPr>
          <a:xfrm>
            <a:off x="1776209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4DEF2BE-6934-4DB5-378B-9A72EF585656}"/>
              </a:ext>
            </a:extLst>
          </p:cNvPr>
          <p:cNvSpPr/>
          <p:nvPr/>
        </p:nvSpPr>
        <p:spPr>
          <a:xfrm>
            <a:off x="1776209" y="46487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B2FA51-2F06-30B7-6878-0924D1B83EF2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359139" y="2563557"/>
            <a:ext cx="1165860" cy="1799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47ADCFB-8A1A-714C-D77F-A226207C6807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347709" y="3177540"/>
            <a:ext cx="118872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01E5A6C-7014-1CD7-110C-702E099CE6A1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2347709" y="3177540"/>
            <a:ext cx="1188720" cy="1756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1A46B7-A03C-A02D-F3AA-283F32652B80}"/>
              </a:ext>
            </a:extLst>
          </p:cNvPr>
          <p:cNvSpPr txBox="1"/>
          <p:nvPr/>
        </p:nvSpPr>
        <p:spPr>
          <a:xfrm>
            <a:off x="1501889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55FDC8-30FD-B495-E4A1-ED18AEAE5DA2}"/>
              </a:ext>
            </a:extLst>
          </p:cNvPr>
          <p:cNvSpPr txBox="1"/>
          <p:nvPr/>
        </p:nvSpPr>
        <p:spPr>
          <a:xfrm>
            <a:off x="3265919" y="546536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AB4EB91-C44E-5BFC-3CAE-C60D924AD530}"/>
              </a:ext>
            </a:extLst>
          </p:cNvPr>
          <p:cNvSpPr/>
          <p:nvPr/>
        </p:nvSpPr>
        <p:spPr>
          <a:xfrm>
            <a:off x="3536429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6F0B262-771F-A45A-DFED-984C486D14E4}"/>
              </a:ext>
            </a:extLst>
          </p:cNvPr>
          <p:cNvSpPr/>
          <p:nvPr/>
        </p:nvSpPr>
        <p:spPr>
          <a:xfrm>
            <a:off x="3524999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E7C48FD-7888-86F5-D967-433AA2C8B4A4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359139" y="2563557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B932BF4-AE08-3CDA-231C-8EC30D4BBBE7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2347709" y="4363023"/>
            <a:ext cx="117729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17FDFD-0548-7E87-68D9-213FD554A52F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2347709" y="3749040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/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/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/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blipFill>
                <a:blip r:embed="rId7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/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/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/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/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/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/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/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/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/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/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bias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blipFill>
                <a:blip r:embed="rId17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3EE690F1-78CA-5C5B-7EDA-E3A673E8A6EC}"/>
              </a:ext>
            </a:extLst>
          </p:cNvPr>
          <p:cNvSpPr/>
          <p:nvPr/>
        </p:nvSpPr>
        <p:spPr>
          <a:xfrm>
            <a:off x="7553094" y="3038052"/>
            <a:ext cx="1724723" cy="13486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1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  <p:bldP spid="49" grpId="0"/>
      <p:bldP spid="51" grpId="0"/>
      <p:bldP spid="54" grpId="0"/>
      <p:bldP spid="56" grpId="0"/>
      <p:bldP spid="5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24350-003D-A914-4C77-06188EB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[Prerequisite]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矩陣分解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7EC4E-0DB4-D8C8-62EE-F670F954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42AD32-12B1-B3F0-221E-E6A189DB6954}"/>
              </a:ext>
            </a:extLst>
          </p:cNvPr>
          <p:cNvSpPr/>
          <p:nvPr/>
        </p:nvSpPr>
        <p:spPr>
          <a:xfrm>
            <a:off x="2397934" y="2095822"/>
            <a:ext cx="2394291" cy="2390974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大矩陣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2400" b="1" baseline="-25000" dirty="0">
                <a:latin typeface="Times New Roman"/>
                <a:ea typeface="新細明體"/>
                <a:cs typeface="Calibri"/>
              </a:rPr>
              <a:t>big</a:t>
            </a:r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d×d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6F0C8D-92AA-C3E2-BF1A-71DCF8EE4368}"/>
              </a:ext>
            </a:extLst>
          </p:cNvPr>
          <p:cNvSpPr txBox="1"/>
          <p:nvPr/>
        </p:nvSpPr>
        <p:spPr>
          <a:xfrm>
            <a:off x="2940711" y="4618470"/>
            <a:ext cx="130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1000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57A8E4BE-C245-05DC-C39E-337557BA07D4}"/>
              </a:ext>
            </a:extLst>
          </p:cNvPr>
          <p:cNvSpPr/>
          <p:nvPr/>
        </p:nvSpPr>
        <p:spPr>
          <a:xfrm>
            <a:off x="5625389" y="3185470"/>
            <a:ext cx="892455" cy="4389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2A3971-10B6-7F71-34F2-2313F7C6999E}"/>
              </a:ext>
            </a:extLst>
          </p:cNvPr>
          <p:cNvSpPr txBox="1"/>
          <p:nvPr/>
        </p:nvSpPr>
        <p:spPr>
          <a:xfrm>
            <a:off x="7554565" y="4618469"/>
            <a:ext cx="109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梯形 3">
            <a:extLst>
              <a:ext uri="{FF2B5EF4-FFF2-40B4-BE49-F238E27FC236}">
                <a16:creationId xmlns:a16="http://schemas.microsoft.com/office/drawing/2014/main" id="{46EE4CB1-12F6-36DC-81D8-7CF15C085C39}"/>
              </a:ext>
            </a:extLst>
          </p:cNvPr>
          <p:cNvSpPr/>
          <p:nvPr/>
        </p:nvSpPr>
        <p:spPr>
          <a:xfrm rot="10800000">
            <a:off x="7146183" y="2314925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梯形 5">
            <a:extLst>
              <a:ext uri="{FF2B5EF4-FFF2-40B4-BE49-F238E27FC236}">
                <a16:creationId xmlns:a16="http://schemas.microsoft.com/office/drawing/2014/main" id="{0A53A9C6-4BE6-3D4D-1E4F-B8110FE23179}"/>
              </a:ext>
            </a:extLst>
          </p:cNvPr>
          <p:cNvSpPr/>
          <p:nvPr/>
        </p:nvSpPr>
        <p:spPr>
          <a:xfrm>
            <a:off x="7146182" y="362438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d×r</a:t>
            </a:r>
            <a:endParaRPr lang="en-US" altLang="zh-TW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EC01D1-213D-9450-D5C7-6553E0A1F5C9}"/>
              </a:ext>
            </a:extLst>
          </p:cNvPr>
          <p:cNvSpPr txBox="1"/>
          <p:nvPr/>
        </p:nvSpPr>
        <p:spPr>
          <a:xfrm>
            <a:off x="7386385" y="2407050"/>
            <a:ext cx="1428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1800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b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2FC477-4659-5AEE-8E59-59488275EC86}"/>
              </a:ext>
            </a:extLst>
          </p:cNvPr>
          <p:cNvSpPr txBox="1"/>
          <p:nvPr/>
        </p:nvSpPr>
        <p:spPr>
          <a:xfrm>
            <a:off x="653143" y="5419692"/>
            <a:ext cx="142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參數量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1CCCB-8E2D-3BE8-740D-E49C7258D6D9}"/>
              </a:ext>
            </a:extLst>
          </p:cNvPr>
          <p:cNvSpPr txBox="1"/>
          <p:nvPr/>
        </p:nvSpPr>
        <p:spPr>
          <a:xfrm>
            <a:off x="2347837" y="5419692"/>
            <a:ext cx="24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1000*1000 = 1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百萬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437C48-F357-1AE4-FA6F-D92F911A0505}"/>
              </a:ext>
            </a:extLst>
          </p:cNvPr>
          <p:cNvSpPr txBox="1"/>
          <p:nvPr/>
        </p:nvSpPr>
        <p:spPr>
          <a:xfrm>
            <a:off x="6853289" y="5419692"/>
            <a:ext cx="2494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 + 10*1000 = 20000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2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4400" dirty="0">
                <a:ea typeface="+mj-lt"/>
                <a:cs typeface="Times New Roman"/>
              </a:rPr>
              <a:t>w-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4400" dirty="0">
                <a:ea typeface="+mj-lt"/>
                <a:cs typeface="Times New Roman"/>
              </a:rPr>
              <a:t>ank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4400" dirty="0">
                <a:ea typeface="+mj-lt"/>
                <a:cs typeface="Times New Roman"/>
              </a:rPr>
              <a:t>daptation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16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096000" y="3022108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8548455" y="3022107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183514" y="5807477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190912" y="215283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8851776" y="3195962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6740371" y="574533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153398" y="6040297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6740371" y="209069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29089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896285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091148" y="258105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214391" y="25884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270507" y="39328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C021C64-4F49-FF67-B1E5-27949BDD6BE2}"/>
              </a:ext>
            </a:extLst>
          </p:cNvPr>
          <p:cNvSpPr txBox="1"/>
          <p:nvPr/>
        </p:nvSpPr>
        <p:spPr>
          <a:xfrm>
            <a:off x="9693111" y="249056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5440F6-05AA-3F62-DA35-7918809B64A9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Hu, Edward J., et al. "LoRA: Low-Rank Adaptation of Large Language Models." </a:t>
            </a:r>
            <a:r>
              <a:rPr lang="en-US" sz="1000" i="1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International Conference on Learning Representations</a:t>
            </a:r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. 2021.</a:t>
            </a:r>
            <a:endParaRPr lang="zh-TW" sz="1000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BAA35-2B30-7FDA-AA98-373B2C397DA0}"/>
              </a:ext>
            </a:extLst>
          </p:cNvPr>
          <p:cNvSpPr/>
          <p:nvPr/>
        </p:nvSpPr>
        <p:spPr>
          <a:xfrm>
            <a:off x="1890881" y="29921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739B7D-7AEC-952A-F846-A35391CD8D44}"/>
              </a:ext>
            </a:extLst>
          </p:cNvPr>
          <p:cNvSpPr/>
          <p:nvPr/>
        </p:nvSpPr>
        <p:spPr>
          <a:xfrm>
            <a:off x="1731823" y="580747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DF3063-9D70-7822-23D5-1EEAD92CF374}"/>
              </a:ext>
            </a:extLst>
          </p:cNvPr>
          <p:cNvSpPr/>
          <p:nvPr/>
        </p:nvSpPr>
        <p:spPr>
          <a:xfrm>
            <a:off x="1739221" y="2152835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6CD0F6C-4CF1-3AEE-DF07-6C85F720BDDD}"/>
              </a:ext>
            </a:extLst>
          </p:cNvPr>
          <p:cNvSpPr txBox="1"/>
          <p:nvPr/>
        </p:nvSpPr>
        <p:spPr>
          <a:xfrm>
            <a:off x="1288680" y="574533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A8707B6-E1D4-E55C-B1AC-F00CB5A47BC2}"/>
              </a:ext>
            </a:extLst>
          </p:cNvPr>
          <p:cNvSpPr txBox="1"/>
          <p:nvPr/>
        </p:nvSpPr>
        <p:spPr>
          <a:xfrm>
            <a:off x="2701707" y="6042180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E0E0B09-85FE-EF48-18BC-57A4D6DE22AC}"/>
              </a:ext>
            </a:extLst>
          </p:cNvPr>
          <p:cNvSpPr txBox="1"/>
          <p:nvPr/>
        </p:nvSpPr>
        <p:spPr>
          <a:xfrm>
            <a:off x="1288680" y="2090692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33" name="箭號: 向右 19">
            <a:extLst>
              <a:ext uri="{FF2B5EF4-FFF2-40B4-BE49-F238E27FC236}">
                <a16:creationId xmlns:a16="http://schemas.microsoft.com/office/drawing/2014/main" id="{39AB999F-9298-1D06-BC53-A32E25952C87}"/>
              </a:ext>
            </a:extLst>
          </p:cNvPr>
          <p:cNvSpPr/>
          <p:nvPr/>
        </p:nvSpPr>
        <p:spPr>
          <a:xfrm rot="16200000">
            <a:off x="2626988" y="532167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21">
            <a:extLst>
              <a:ext uri="{FF2B5EF4-FFF2-40B4-BE49-F238E27FC236}">
                <a16:creationId xmlns:a16="http://schemas.microsoft.com/office/drawing/2014/main" id="{92C3C1BB-8DAB-EC6C-6A1D-9166704671DB}"/>
              </a:ext>
            </a:extLst>
          </p:cNvPr>
          <p:cNvSpPr/>
          <p:nvPr/>
        </p:nvSpPr>
        <p:spPr>
          <a:xfrm rot="16200000">
            <a:off x="2695964" y="2565867"/>
            <a:ext cx="461288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6547D03-CC13-8B5F-A46D-1617FB1BDC0A}"/>
              </a:ext>
            </a:extLst>
          </p:cNvPr>
          <p:cNvSpPr txBox="1"/>
          <p:nvPr/>
        </p:nvSpPr>
        <p:spPr>
          <a:xfrm>
            <a:off x="7893737" y="1397420"/>
            <a:ext cx="95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LoRA</a:t>
            </a:r>
            <a:endParaRPr kumimoji="1"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9B2ADDB-17F2-47B7-F772-3B54BCBE1CE5}"/>
              </a:ext>
            </a:extLst>
          </p:cNvPr>
          <p:cNvSpPr txBox="1"/>
          <p:nvPr/>
        </p:nvSpPr>
        <p:spPr>
          <a:xfrm>
            <a:off x="2227391" y="1397420"/>
            <a:ext cx="139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/>
              <a:t>Original</a:t>
            </a:r>
            <a:endParaRPr kumimoji="1" lang="zh-TW" altLang="en-US" sz="240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9857095-78FE-A02B-325B-6248222D36D2}"/>
              </a:ext>
            </a:extLst>
          </p:cNvPr>
          <p:cNvSpPr txBox="1"/>
          <p:nvPr/>
        </p:nvSpPr>
        <p:spPr>
          <a:xfrm>
            <a:off x="10612955" y="3242128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85AE359-01E4-C17A-68AD-DA7A7AD5CBC9}"/>
              </a:ext>
            </a:extLst>
          </p:cNvPr>
          <p:cNvSpPr txBox="1"/>
          <p:nvPr/>
        </p:nvSpPr>
        <p:spPr>
          <a:xfrm>
            <a:off x="10612955" y="4553791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8B1BAE9-D86B-DC8D-4144-B321C4F77012}"/>
              </a:ext>
            </a:extLst>
          </p:cNvPr>
          <p:cNvSpPr txBox="1"/>
          <p:nvPr/>
        </p:nvSpPr>
        <p:spPr>
          <a:xfrm>
            <a:off x="8735670" y="656955"/>
            <a:ext cx="28031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只有黃色部分會被訓練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</a:endParaRPr>
          </a:p>
          <a:p>
            <a:pPr algn="r"/>
            <a:r>
              <a:rPr lang="en-US" altLang="zh-TW" sz="2000" dirty="0">
                <a:latin typeface="Times New Roman"/>
                <a:ea typeface="新細明體"/>
                <a:cs typeface="Times New Roman"/>
              </a:rPr>
              <a:t>α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是超參數</a:t>
            </a:r>
          </a:p>
        </p:txBody>
      </p:sp>
    </p:spTree>
    <p:extLst>
      <p:ext uri="{BB962C8B-B14F-4D97-AF65-F5344CB8AC3E}">
        <p14:creationId xmlns:p14="http://schemas.microsoft.com/office/powerpoint/2010/main" val="40718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0" grpId="0" animBg="1"/>
      <p:bldP spid="21" grpId="0" animBg="1"/>
      <p:bldP spid="22" grpId="0" animBg="1"/>
      <p:bldP spid="23" grpId="0" animBg="1"/>
      <p:bldP spid="26" grpId="0"/>
      <p:bldP spid="28" grpId="0"/>
      <p:bldP spid="42" grpId="0"/>
      <p:bldP spid="43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24350-003D-A914-4C77-06188EB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要這樣做？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7EC4E-0DB4-D8C8-62EE-F670F954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42AD32-12B1-B3F0-221E-E6A189DB6954}"/>
              </a:ext>
            </a:extLst>
          </p:cNvPr>
          <p:cNvSpPr/>
          <p:nvPr/>
        </p:nvSpPr>
        <p:spPr>
          <a:xfrm>
            <a:off x="2397934" y="2095822"/>
            <a:ext cx="2394291" cy="2390974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大矩陣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2400" b="1" baseline="-25000" dirty="0">
                <a:latin typeface="Times New Roman"/>
                <a:ea typeface="新細明體"/>
                <a:cs typeface="Calibri"/>
              </a:rPr>
              <a:t>big</a:t>
            </a:r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d×d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6F0C8D-92AA-C3E2-BF1A-71DCF8EE4368}"/>
              </a:ext>
            </a:extLst>
          </p:cNvPr>
          <p:cNvSpPr txBox="1"/>
          <p:nvPr/>
        </p:nvSpPr>
        <p:spPr>
          <a:xfrm>
            <a:off x="2940711" y="4618470"/>
            <a:ext cx="130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1000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57A8E4BE-C245-05DC-C39E-337557BA07D4}"/>
              </a:ext>
            </a:extLst>
          </p:cNvPr>
          <p:cNvSpPr/>
          <p:nvPr/>
        </p:nvSpPr>
        <p:spPr>
          <a:xfrm>
            <a:off x="5625389" y="3185470"/>
            <a:ext cx="892455" cy="4389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2A3971-10B6-7F71-34F2-2313F7C6999E}"/>
              </a:ext>
            </a:extLst>
          </p:cNvPr>
          <p:cNvSpPr txBox="1"/>
          <p:nvPr/>
        </p:nvSpPr>
        <p:spPr>
          <a:xfrm>
            <a:off x="7554565" y="4618469"/>
            <a:ext cx="109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梯形 3">
            <a:extLst>
              <a:ext uri="{FF2B5EF4-FFF2-40B4-BE49-F238E27FC236}">
                <a16:creationId xmlns:a16="http://schemas.microsoft.com/office/drawing/2014/main" id="{46EE4CB1-12F6-36DC-81D8-7CF15C085C39}"/>
              </a:ext>
            </a:extLst>
          </p:cNvPr>
          <p:cNvSpPr/>
          <p:nvPr/>
        </p:nvSpPr>
        <p:spPr>
          <a:xfrm rot="10800000">
            <a:off x="7146183" y="2314925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梯形 5">
            <a:extLst>
              <a:ext uri="{FF2B5EF4-FFF2-40B4-BE49-F238E27FC236}">
                <a16:creationId xmlns:a16="http://schemas.microsoft.com/office/drawing/2014/main" id="{0A53A9C6-4BE6-3D4D-1E4F-B8110FE23179}"/>
              </a:ext>
            </a:extLst>
          </p:cNvPr>
          <p:cNvSpPr/>
          <p:nvPr/>
        </p:nvSpPr>
        <p:spPr>
          <a:xfrm>
            <a:off x="7146182" y="362438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d×r</a:t>
            </a:r>
            <a:endParaRPr lang="en-US" altLang="zh-TW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EC01D1-213D-9450-D5C7-6553E0A1F5C9}"/>
              </a:ext>
            </a:extLst>
          </p:cNvPr>
          <p:cNvSpPr txBox="1"/>
          <p:nvPr/>
        </p:nvSpPr>
        <p:spPr>
          <a:xfrm>
            <a:off x="7386385" y="2407050"/>
            <a:ext cx="1428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1800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b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2FC477-4659-5AEE-8E59-59488275EC86}"/>
              </a:ext>
            </a:extLst>
          </p:cNvPr>
          <p:cNvSpPr txBox="1"/>
          <p:nvPr/>
        </p:nvSpPr>
        <p:spPr>
          <a:xfrm>
            <a:off x="653143" y="5419692"/>
            <a:ext cx="142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參數量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1CCCB-8E2D-3BE8-740D-E49C7258D6D9}"/>
              </a:ext>
            </a:extLst>
          </p:cNvPr>
          <p:cNvSpPr txBox="1"/>
          <p:nvPr/>
        </p:nvSpPr>
        <p:spPr>
          <a:xfrm>
            <a:off x="2347837" y="5419692"/>
            <a:ext cx="24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1000*1000 = 1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百萬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437C48-F357-1AE4-FA6F-D92F911A0505}"/>
              </a:ext>
            </a:extLst>
          </p:cNvPr>
          <p:cNvSpPr txBox="1"/>
          <p:nvPr/>
        </p:nvSpPr>
        <p:spPr>
          <a:xfrm>
            <a:off x="6853289" y="5419692"/>
            <a:ext cx="2494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 + 10*1000 = 20000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597BC19-7C7A-3E88-2DAA-6837C7C54F9E}"/>
              </a:ext>
            </a:extLst>
          </p:cNvPr>
          <p:cNvSpPr txBox="1"/>
          <p:nvPr/>
        </p:nvSpPr>
        <p:spPr>
          <a:xfrm>
            <a:off x="2735106" y="6013031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訓練參數太多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0EEE1C-90C1-A0BB-6BA9-5B0279ABBBA2}"/>
              </a:ext>
            </a:extLst>
          </p:cNvPr>
          <p:cNvSpPr txBox="1"/>
          <p:nvPr/>
        </p:nvSpPr>
        <p:spPr>
          <a:xfrm>
            <a:off x="6856363" y="6013031"/>
            <a:ext cx="249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訓練參數少，僅有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2%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073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8" grpId="0"/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31C8B-9CBF-9434-0FED-99B7805D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Low-Rank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的部分在哪？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7E0E-4E2D-572B-4BFD-115FE768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4966A0-04AB-660C-B4E1-69E818685232}"/>
              </a:ext>
            </a:extLst>
          </p:cNvPr>
          <p:cNvSpPr txBox="1"/>
          <p:nvPr/>
        </p:nvSpPr>
        <p:spPr>
          <a:xfrm>
            <a:off x="1001087" y="3783764"/>
            <a:ext cx="18730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Reduced row-echelon form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EB28E3-F3D8-B5F2-3E04-74CA47CB89AD}"/>
                  </a:ext>
                </a:extLst>
              </p:cNvPr>
              <p:cNvSpPr txBox="1"/>
              <p:nvPr/>
            </p:nvSpPr>
            <p:spPr>
              <a:xfrm>
                <a:off x="334671" y="2147732"/>
                <a:ext cx="3205886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EB28E3-F3D8-B5F2-3E04-74CA47CB8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71" y="2147732"/>
                <a:ext cx="3205886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A8D8B1-0AF5-DD07-389E-57328DA32653}"/>
              </a:ext>
            </a:extLst>
          </p:cNvPr>
          <p:cNvSpPr txBox="1"/>
          <p:nvPr/>
        </p:nvSpPr>
        <p:spPr>
          <a:xfrm>
            <a:off x="4228185" y="2301940"/>
            <a:ext cx="453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✅ : Linearly-independent vectors</a:t>
            </a:r>
          </a:p>
          <a:p>
            <a:r>
              <a:rPr kumimoji="1" lang="en-US" altLang="zh-TW" sz="2400" dirty="0"/>
              <a:t>rank = 3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BC36B0C-5DC6-D9CF-607F-B8F3A7D6B8FE}"/>
              </a:ext>
            </a:extLst>
          </p:cNvPr>
          <p:cNvSpPr txBox="1"/>
          <p:nvPr/>
        </p:nvSpPr>
        <p:spPr>
          <a:xfrm>
            <a:off x="667774" y="1793789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50AB2FA-23C0-2E6F-89F6-6F2296A983F6}"/>
              </a:ext>
            </a:extLst>
          </p:cNvPr>
          <p:cNvSpPr txBox="1"/>
          <p:nvPr/>
        </p:nvSpPr>
        <p:spPr>
          <a:xfrm>
            <a:off x="1218242" y="1798167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4123318-CC7B-1F94-B8C6-1A7DDF9C4B78}"/>
              </a:ext>
            </a:extLst>
          </p:cNvPr>
          <p:cNvSpPr txBox="1"/>
          <p:nvPr/>
        </p:nvSpPr>
        <p:spPr>
          <a:xfrm>
            <a:off x="2595247" y="1793789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7077F6-1163-A384-CA75-53F3B7E7959C}"/>
              </a:ext>
            </a:extLst>
          </p:cNvPr>
          <p:cNvSpPr/>
          <p:nvPr/>
        </p:nvSpPr>
        <p:spPr>
          <a:xfrm>
            <a:off x="844413" y="2163121"/>
            <a:ext cx="260715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E2F9E01-F2CD-63D1-6941-2E2A3AFF6264}"/>
              </a:ext>
            </a:extLst>
          </p:cNvPr>
          <p:cNvSpPr/>
          <p:nvPr/>
        </p:nvSpPr>
        <p:spPr>
          <a:xfrm>
            <a:off x="2737382" y="2163121"/>
            <a:ext cx="274760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4227730-2E07-2065-9583-C747944AF38C}"/>
              </a:ext>
            </a:extLst>
          </p:cNvPr>
          <p:cNvSpPr/>
          <p:nvPr/>
        </p:nvSpPr>
        <p:spPr>
          <a:xfrm>
            <a:off x="1389014" y="2163121"/>
            <a:ext cx="274760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F9BC7DA-5351-2152-F424-FF2B90BE7436}"/>
              </a:ext>
            </a:extLst>
          </p:cNvPr>
          <p:cNvSpPr txBox="1"/>
          <p:nvPr/>
        </p:nvSpPr>
        <p:spPr>
          <a:xfrm>
            <a:off x="4228185" y="3487033"/>
            <a:ext cx="4772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rank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大小最多等於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column vectors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row vectors)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的數量</a:t>
            </a:r>
          </a:p>
        </p:txBody>
      </p:sp>
    </p:spTree>
    <p:extLst>
      <p:ext uri="{BB962C8B-B14F-4D97-AF65-F5344CB8AC3E}">
        <p14:creationId xmlns:p14="http://schemas.microsoft.com/office/powerpoint/2010/main" val="1116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 animBg="1"/>
      <p:bldP spid="34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31C8B-9CBF-9434-0FED-99B7805D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Low-Rank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的部分在哪？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7E0E-4E2D-572B-4BFD-115FE768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E661FC-1D97-64AC-2E43-0EF64EEB4EFA}"/>
              </a:ext>
            </a:extLst>
          </p:cNvPr>
          <p:cNvSpPr/>
          <p:nvPr/>
        </p:nvSpPr>
        <p:spPr>
          <a:xfrm>
            <a:off x="860327" y="3273120"/>
            <a:ext cx="2056660" cy="2123242"/>
          </a:xfrm>
          <a:prstGeom prst="rect">
            <a:avLst/>
          </a:prstGeom>
          <a:solidFill>
            <a:srgbClr val="5A9BD5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8" name="梯形 3">
            <a:extLst>
              <a:ext uri="{FF2B5EF4-FFF2-40B4-BE49-F238E27FC236}">
                <a16:creationId xmlns:a16="http://schemas.microsoft.com/office/drawing/2014/main" id="{728331CA-4B15-0EB9-089F-6743CBCD80D3}"/>
              </a:ext>
            </a:extLst>
          </p:cNvPr>
          <p:cNvSpPr/>
          <p:nvPr/>
        </p:nvSpPr>
        <p:spPr>
          <a:xfrm rot="10800000">
            <a:off x="3312782" y="3273119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梯形 5">
                <a:extLst>
                  <a:ext uri="{FF2B5EF4-FFF2-40B4-BE49-F238E27FC236}">
                    <a16:creationId xmlns:a16="http://schemas.microsoft.com/office/drawing/2014/main" id="{5CA52514-A4A8-5188-6839-96FC77FFE34B}"/>
                  </a:ext>
                </a:extLst>
              </p:cNvPr>
              <p:cNvSpPr/>
              <p:nvPr/>
            </p:nvSpPr>
            <p:spPr>
              <a:xfrm>
                <a:off x="3312781" y="4582576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梯形 5">
                <a:extLst>
                  <a:ext uri="{FF2B5EF4-FFF2-40B4-BE49-F238E27FC236}">
                    <a16:creationId xmlns:a16="http://schemas.microsoft.com/office/drawing/2014/main" id="{5CA52514-A4A8-5188-6839-96FC77FFE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81" y="4582576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74B8DC8C-6237-A880-8B90-276DB65A5771}"/>
              </a:ext>
            </a:extLst>
          </p:cNvPr>
          <p:cNvSpPr/>
          <p:nvPr/>
        </p:nvSpPr>
        <p:spPr>
          <a:xfrm>
            <a:off x="1947841" y="6058489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CB6867-9EAE-0392-AC76-9D8B5E4C228A}"/>
              </a:ext>
            </a:extLst>
          </p:cNvPr>
          <p:cNvSpPr/>
          <p:nvPr/>
        </p:nvSpPr>
        <p:spPr>
          <a:xfrm>
            <a:off x="1955239" y="2403848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CE0987-ACCC-1747-05DC-B2224B88BC77}"/>
              </a:ext>
            </a:extLst>
          </p:cNvPr>
          <p:cNvSpPr txBox="1"/>
          <p:nvPr/>
        </p:nvSpPr>
        <p:spPr>
          <a:xfrm>
            <a:off x="3616103" y="3446974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1E225A-2E3C-2C94-3B10-94621C6D7B88}"/>
              </a:ext>
            </a:extLst>
          </p:cNvPr>
          <p:cNvSpPr txBox="1"/>
          <p:nvPr/>
        </p:nvSpPr>
        <p:spPr>
          <a:xfrm>
            <a:off x="1504698" y="5996346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D41502-16F0-F49C-7A44-F72AC7C32FE7}"/>
              </a:ext>
            </a:extLst>
          </p:cNvPr>
          <p:cNvSpPr txBox="1"/>
          <p:nvPr/>
        </p:nvSpPr>
        <p:spPr>
          <a:xfrm>
            <a:off x="2917725" y="62913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C0E0E7F-AFC0-5A03-8399-BFA8A3E62FA6}"/>
              </a:ext>
            </a:extLst>
          </p:cNvPr>
          <p:cNvSpPr txBox="1"/>
          <p:nvPr/>
        </p:nvSpPr>
        <p:spPr>
          <a:xfrm>
            <a:off x="1504698" y="2341705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16" name="箭號: 向右 19">
            <a:extLst>
              <a:ext uri="{FF2B5EF4-FFF2-40B4-BE49-F238E27FC236}">
                <a16:creationId xmlns:a16="http://schemas.microsoft.com/office/drawing/2014/main" id="{FB278068-1126-BE55-2A99-F0839F94C1B8}"/>
              </a:ext>
            </a:extLst>
          </p:cNvPr>
          <p:cNvSpPr/>
          <p:nvPr/>
        </p:nvSpPr>
        <p:spPr>
          <a:xfrm rot="14640000">
            <a:off x="2055224" y="55545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20">
            <a:extLst>
              <a:ext uri="{FF2B5EF4-FFF2-40B4-BE49-F238E27FC236}">
                <a16:creationId xmlns:a16="http://schemas.microsoft.com/office/drawing/2014/main" id="{C14D613E-845B-D6FE-02E3-D3F7BA6250C6}"/>
              </a:ext>
            </a:extLst>
          </p:cNvPr>
          <p:cNvSpPr/>
          <p:nvPr/>
        </p:nvSpPr>
        <p:spPr>
          <a:xfrm rot="-4140000">
            <a:off x="3727184" y="55545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21">
            <a:extLst>
              <a:ext uri="{FF2B5EF4-FFF2-40B4-BE49-F238E27FC236}">
                <a16:creationId xmlns:a16="http://schemas.microsoft.com/office/drawing/2014/main" id="{C0DAF17B-D29A-2C6E-6359-BBAC51A8F7DA}"/>
              </a:ext>
            </a:extLst>
          </p:cNvPr>
          <p:cNvSpPr/>
          <p:nvPr/>
        </p:nvSpPr>
        <p:spPr>
          <a:xfrm rot="19260000">
            <a:off x="1855475" y="283206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22">
            <a:extLst>
              <a:ext uri="{FF2B5EF4-FFF2-40B4-BE49-F238E27FC236}">
                <a16:creationId xmlns:a16="http://schemas.microsoft.com/office/drawing/2014/main" id="{C913FE6D-A4D6-C9C7-0B59-806F5EB0870F}"/>
              </a:ext>
            </a:extLst>
          </p:cNvPr>
          <p:cNvSpPr/>
          <p:nvPr/>
        </p:nvSpPr>
        <p:spPr>
          <a:xfrm rot="13440000">
            <a:off x="3978718" y="283946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08C467D-6C48-10EF-6CF1-36915ADBED09}"/>
              </a:ext>
            </a:extLst>
          </p:cNvPr>
          <p:cNvSpPr txBox="1"/>
          <p:nvPr/>
        </p:nvSpPr>
        <p:spPr>
          <a:xfrm>
            <a:off x="4034834" y="418382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6A8FFA-C91D-E473-4CED-503E87E652ED}"/>
              </a:ext>
            </a:extLst>
          </p:cNvPr>
          <p:cNvSpPr txBox="1"/>
          <p:nvPr/>
        </p:nvSpPr>
        <p:spPr>
          <a:xfrm>
            <a:off x="4457438" y="274158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822D5CE-70E8-59D5-E458-A76B59569C14}"/>
              </a:ext>
            </a:extLst>
          </p:cNvPr>
          <p:cNvSpPr txBox="1"/>
          <p:nvPr/>
        </p:nvSpPr>
        <p:spPr>
          <a:xfrm>
            <a:off x="2658064" y="1648432"/>
            <a:ext cx="95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LoRA</a:t>
            </a:r>
            <a:endParaRPr kumimoji="1" lang="zh-TW" altLang="en-US" sz="24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640B710-D718-EF47-C1CB-11A4F4CA1D26}"/>
              </a:ext>
            </a:extLst>
          </p:cNvPr>
          <p:cNvSpPr txBox="1"/>
          <p:nvPr/>
        </p:nvSpPr>
        <p:spPr>
          <a:xfrm>
            <a:off x="5377282" y="3493140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ED122E3-F4DE-A637-6E36-98C6549B4C7A}"/>
              </a:ext>
            </a:extLst>
          </p:cNvPr>
          <p:cNvSpPr txBox="1"/>
          <p:nvPr/>
        </p:nvSpPr>
        <p:spPr>
          <a:xfrm>
            <a:off x="5377282" y="4804803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B66DB0-92ED-9595-F661-252AC299EA79}"/>
              </a:ext>
            </a:extLst>
          </p:cNvPr>
          <p:cNvSpPr txBox="1"/>
          <p:nvPr/>
        </p:nvSpPr>
        <p:spPr>
          <a:xfrm>
            <a:off x="6496587" y="4573970"/>
            <a:ext cx="4772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d &gt; 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的情況下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通常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d&gt;&gt; r)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A 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或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B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 的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 rank 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一定遠小於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 W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 的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rank</a:t>
            </a:r>
          </a:p>
          <a:p>
            <a:r>
              <a:rPr kumimoji="1" lang="zh-TW" altLang="en-US" sz="2400" dirty="0">
                <a:ea typeface="Microsoft JhengHei" panose="020B0604030504040204" pitchFamily="34" charset="-120"/>
              </a:rPr>
              <a:t>故為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low-rank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的由來</a:t>
            </a:r>
          </a:p>
        </p:txBody>
      </p:sp>
    </p:spTree>
    <p:extLst>
      <p:ext uri="{BB962C8B-B14F-4D97-AF65-F5344CB8AC3E}">
        <p14:creationId xmlns:p14="http://schemas.microsoft.com/office/powerpoint/2010/main" val="33154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868FB-6F6F-35BC-A23D-E0A4D52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Revolution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7684D-DA0F-B6F8-7ABC-6110B2C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07DDE-D011-6299-A807-ED42AC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2080805"/>
            <a:ext cx="7060629" cy="3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E1A2F0-2B3B-1E98-C744-317CE2B4F219}"/>
              </a:ext>
            </a:extLst>
          </p:cNvPr>
          <p:cNvSpPr txBox="1"/>
          <p:nvPr/>
        </p:nvSpPr>
        <p:spPr>
          <a:xfrm>
            <a:off x="2477765" y="6257465"/>
            <a:ext cx="726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poole.ncsu.edu</a:t>
            </a:r>
            <a:r>
              <a:rPr kumimoji="1" lang="en-US" altLang="zh-TW" sz="1400" dirty="0"/>
              <a:t>/thought-leadership/article/lets-chat-about-</a:t>
            </a:r>
            <a:r>
              <a:rPr kumimoji="1" lang="en-US" altLang="zh-TW" sz="1400" dirty="0" err="1"/>
              <a:t>chatgpt</a:t>
            </a:r>
            <a:r>
              <a:rPr kumimoji="1" lang="en-US" altLang="zh-TW" sz="1400" dirty="0"/>
              <a:t>/</a:t>
            </a: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openai.com</a:t>
            </a:r>
            <a:r>
              <a:rPr kumimoji="1" lang="en" altLang="zh-TW" sz="1400" dirty="0"/>
              <a:t>/index/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C202C2-0880-D4B3-31EA-6667DAC9DEA5}"/>
              </a:ext>
            </a:extLst>
          </p:cNvPr>
          <p:cNvSpPr txBox="1"/>
          <p:nvPr/>
        </p:nvSpPr>
        <p:spPr>
          <a:xfrm>
            <a:off x="653143" y="15867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ChatGPT</a:t>
            </a:r>
            <a:r>
              <a:rPr kumimoji="1" lang="en" altLang="zh-TW" dirty="0"/>
              <a:t> came out in November, 2022.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698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4400" dirty="0">
                <a:ea typeface="+mj-lt"/>
                <a:cs typeface="Times New Roman"/>
              </a:rPr>
              <a:t>w-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4400" dirty="0">
                <a:ea typeface="+mj-lt"/>
                <a:cs typeface="Times New Roman"/>
              </a:rPr>
              <a:t>ank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4400" dirty="0">
                <a:ea typeface="+mj-lt"/>
                <a:cs typeface="Times New Roman"/>
              </a:rPr>
              <a:t>daptation (w / pseudo code)</a:t>
            </a:r>
            <a:endParaRPr lang="en-US" altLang="zh-TW" sz="4400" dirty="0">
              <a:latin typeface="Times New Roman"/>
              <a:ea typeface="+mj-lt"/>
              <a:cs typeface="Times New Roman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20</a:t>
            </a:fld>
            <a:endParaRPr lang="zh-TW" altLang="en-US">
              <a:latin typeface="Times New Roman"/>
              <a:cs typeface="Times New Roman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E91577-3397-1AB5-5CD4-F087A504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" t="1689" r="715" b="-637"/>
          <a:stretch/>
        </p:blipFill>
        <p:spPr>
          <a:xfrm>
            <a:off x="975788" y="2375806"/>
            <a:ext cx="5080653" cy="37125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9F6D6B-28ED-F86D-F7FC-A4F43373C1A5}"/>
              </a:ext>
            </a:extLst>
          </p:cNvPr>
          <p:cNvSpPr txBox="1"/>
          <p:nvPr/>
        </p:nvSpPr>
        <p:spPr>
          <a:xfrm>
            <a:off x="925194" y="1854355"/>
            <a:ext cx="156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1800" b="0" i="0" u="none" strike="noStrike" dirty="0">
                <a:effectLst/>
                <a:cs typeface="Times New Roman"/>
              </a:rPr>
              <a:t>Pseudocode:</a:t>
            </a:r>
            <a:endParaRPr lang="en-US" altLang="zh-TW" b="0" dirty="0">
              <a:effectLst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Pretrained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Weights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err="1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3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F53248-81BB-2959-39C0-DA64CB5D6AEA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48075D-6955-A861-4FF5-21AC98DF7254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Hu, Edward J., et al. "LoRA: Low-Rank Adaptation of Large Language Models." </a:t>
            </a:r>
            <a:r>
              <a:rPr lang="en-US" sz="1000" i="1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International Conference on Learning Representations</a:t>
            </a:r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. 2021.</a:t>
            </a:r>
            <a:endParaRPr lang="zh-TW" sz="1000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851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7A937-A148-4B4B-2BD5-251D0D8B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r>
              <a:rPr kumimoji="1" lang="en" altLang="zh-TW" dirty="0"/>
              <a:t>]</a:t>
            </a:r>
            <a:r>
              <a:rPr kumimoji="1" lang="zh-TW" altLang="en-US" dirty="0"/>
              <a:t> </a:t>
            </a:r>
            <a:r>
              <a:rPr kumimoji="1" lang="en" altLang="zh-TW" dirty="0" err="1"/>
              <a:t>LoRA</a:t>
            </a:r>
            <a:r>
              <a:rPr kumimoji="1" lang="en" altLang="zh-TW" dirty="0"/>
              <a:t>: Low-Rank Adaptation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57673-3BB8-78C7-1B98-43A7BBFF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FDE128-8451-8DE1-4F5A-D02B890B7D2D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Pretrained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Weights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err="1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1" name="梯形 3">
            <a:extLst>
              <a:ext uri="{FF2B5EF4-FFF2-40B4-BE49-F238E27FC236}">
                <a16:creationId xmlns:a16="http://schemas.microsoft.com/office/drawing/2014/main" id="{E7A96AF0-8EFD-A0A3-44ED-0B4D7D454CEA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65F177DA-EE05-2E17-1864-B71F32ED4706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EB6F16-8C24-3E2D-319A-0B888BC7B211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B437B7-E5D1-2CB4-3947-6812B0BD18A1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BAF5A9C-80C2-144E-55E7-2023A14B3FB2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C93BEED-7F88-2F6B-3172-8E020E0D99A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C8607A-4CB7-1C8E-F02F-1FDC1D208BDD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9" name="箭號: 向右 19">
            <a:extLst>
              <a:ext uri="{FF2B5EF4-FFF2-40B4-BE49-F238E27FC236}">
                <a16:creationId xmlns:a16="http://schemas.microsoft.com/office/drawing/2014/main" id="{0820B71C-523C-C97E-C5D5-55AC61C21283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0">
            <a:extLst>
              <a:ext uri="{FF2B5EF4-FFF2-40B4-BE49-F238E27FC236}">
                <a16:creationId xmlns:a16="http://schemas.microsoft.com/office/drawing/2014/main" id="{24D0D390-59AA-0A1C-51FB-AABFBDFA8E53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21">
            <a:extLst>
              <a:ext uri="{FF2B5EF4-FFF2-40B4-BE49-F238E27FC236}">
                <a16:creationId xmlns:a16="http://schemas.microsoft.com/office/drawing/2014/main" id="{85246D8A-ACFF-379C-FE2C-32A27EC946D2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22">
            <a:extLst>
              <a:ext uri="{FF2B5EF4-FFF2-40B4-BE49-F238E27FC236}">
                <a16:creationId xmlns:a16="http://schemas.microsoft.com/office/drawing/2014/main" id="{8677DB02-BAAD-2C17-CA49-7BF4FFBE52D9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32A46B0-1F00-A498-43F7-1A55F6E4411D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20EE637-C6E3-67CB-B220-8BC70260560C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9169B0-A03A-1307-4290-6DE6061A543F}"/>
              </a:ext>
            </a:extLst>
          </p:cNvPr>
          <p:cNvSpPr txBox="1"/>
          <p:nvPr/>
        </p:nvSpPr>
        <p:spPr>
          <a:xfrm>
            <a:off x="716808" y="2032822"/>
            <a:ext cx="5084547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的數值大小需要手動調整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越小，訓練參數量越少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相較於原本沒有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的模型，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其實會讓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inference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速度變慢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3D3A88C-49D1-CD87-D0C3-7F2F165CC505}"/>
              </a:ext>
            </a:extLst>
          </p:cNvPr>
          <p:cNvSpPr/>
          <p:nvPr/>
        </p:nvSpPr>
        <p:spPr>
          <a:xfrm>
            <a:off x="8997967" y="2469092"/>
            <a:ext cx="2261704" cy="2886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481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JetRacer 2GB AI Kit, AI Racing Robot Powered by Jetson Nano 2GB">
            <a:extLst>
              <a:ext uri="{FF2B5EF4-FFF2-40B4-BE49-F238E27FC236}">
                <a16:creationId xmlns:a16="http://schemas.microsoft.com/office/drawing/2014/main" id="{45D42359-4162-9186-715A-A99926D3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83" y="4670053"/>
            <a:ext cx="2020310" cy="20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6579DDF-A0B5-DE22-2511-5C0D5B7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about m</a:t>
            </a:r>
            <a:r>
              <a:rPr kumimoji="1" lang="en" altLang="zh-TW" dirty="0"/>
              <a:t>od</a:t>
            </a:r>
            <a:r>
              <a:rPr kumimoji="1" lang="en-US" altLang="zh-TW" dirty="0"/>
              <a:t>e</a:t>
            </a:r>
            <a:r>
              <a:rPr kumimoji="1" lang="en" altLang="zh-TW" dirty="0"/>
              <a:t>l compression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2CD4E-7E03-DFC9-6C0A-935A8D3C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6" name="Picture 2" descr="APPLE iPhone 16 Pro_256G-(鈦)(5G)">
            <a:extLst>
              <a:ext uri="{FF2B5EF4-FFF2-40B4-BE49-F238E27FC236}">
                <a16:creationId xmlns:a16="http://schemas.microsoft.com/office/drawing/2014/main" id="{84B84B4E-71CF-5410-D734-26A5CC29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07" y="2017361"/>
            <a:ext cx="1580685" cy="15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回歸舊款潮流！全新配備M1 Pro 和M1 Max晶片的MacBook Pro的「三大亮點」整理！">
            <a:extLst>
              <a:ext uri="{FF2B5EF4-FFF2-40B4-BE49-F238E27FC236}">
                <a16:creationId xmlns:a16="http://schemas.microsoft.com/office/drawing/2014/main" id="{FE1560C2-3B0F-6A4F-8F73-0558C438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59" y="3675271"/>
            <a:ext cx="4311805" cy="269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enbo - 智慧居家好夥伴">
            <a:extLst>
              <a:ext uri="{FF2B5EF4-FFF2-40B4-BE49-F238E27FC236}">
                <a16:creationId xmlns:a16="http://schemas.microsoft.com/office/drawing/2014/main" id="{EF3D0C91-FDD2-1EA5-13CF-5B74D808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64" y="2187947"/>
            <a:ext cx="1629902" cy="24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C8211CD-A109-BCB1-FE46-80C6DE27DAC5}"/>
              </a:ext>
            </a:extLst>
          </p:cNvPr>
          <p:cNvGrpSpPr/>
          <p:nvPr/>
        </p:nvGrpSpPr>
        <p:grpSpPr>
          <a:xfrm>
            <a:off x="1159648" y="2807703"/>
            <a:ext cx="2090813" cy="2479288"/>
            <a:chOff x="1196046" y="2686323"/>
            <a:chExt cx="2922518" cy="346552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B816B79-0D0B-9D6C-6D23-93388DFBD3CE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2C99743-3152-A936-3C18-7ED93B0E47CF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387AD26-6E5C-E076-1512-43509ACA91C8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926390E-316E-E4A0-4B50-0B9CB6CC85A5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C870D43-98AE-4CC4-4139-9C1A30A1FD73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9C7CC1E-F41E-E80D-DF4F-1F2A1690E0FB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E73D66C-21DB-A1D7-A8F6-9368AC40BD3B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9B10DBE-957A-22CE-B15E-F76C1172C65C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10E9549-EC35-9D33-3597-7708C0767E5D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5B729C1E-7C52-AE0C-4578-17171CCA52FA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12979E5-F7A8-269B-870A-F4E6894E3216}"/>
                </a:ext>
              </a:extLst>
            </p:cNvPr>
            <p:cNvCxnSpPr>
              <a:cxnSpLocks/>
              <a:stCxn id="6" idx="0"/>
              <a:endCxn id="10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F5E4AB-06E9-F28B-E9F0-1B987A7D173A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F263CEDA-1F8E-2B8B-E03A-9E0D04B708B5}"/>
                </a:ext>
              </a:extLst>
            </p:cNvPr>
            <p:cNvCxnSpPr>
              <a:cxnSpLocks/>
              <a:stCxn id="8" idx="0"/>
              <a:endCxn id="12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38F1C6B-22A5-094B-BFCD-2F69BDD1069C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5E0AC55-4D22-E576-2261-85BC2DDCE3E1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D663A38A-3FC4-C18A-DCC1-4FE4BE359B94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60756E9-52F9-5E3F-FB13-73A2FF213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BA6D5E8C-1DD4-AAA2-E0E2-ABD0F852B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703283C-6471-FA71-282E-4D2141EE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120B844-405B-3F8E-4346-DD652893A649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3C38F3E-41FD-7982-A4CD-D14AB6746D42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1306584-3DE5-1062-2384-5D50FA819110}"/>
                </a:ext>
              </a:extLst>
            </p:cNvPr>
            <p:cNvCxnSpPr>
              <a:cxnSpLocks/>
              <a:stCxn id="10" idx="0"/>
              <a:endCxn id="15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72374615-2F77-E9EF-FCDD-3B9F2F203F2D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1A083B1-8BAB-B8FB-9089-F6DFEFB652CF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B6B76A9-B7E9-3932-F58C-97585DB5F8BA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ED03CF2F-A75F-26C3-D1BE-7B824ABD0D58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51B4CCE5-2706-C641-083F-4B19AACEFE03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BA4F1F9B-8F5A-0F8A-7A06-231855BB9E53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26B63C0-F33E-E779-8BCF-A2A8D8289046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3745314-CAFD-8DBD-2B38-67765E3D509F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C052F85F-9717-190F-F478-8ACC37A26DBF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AA318FD-2B89-9E54-67DB-C35DB7C6AFC8}"/>
                </a:ext>
              </a:extLst>
            </p:cNvPr>
            <p:cNvCxnSpPr>
              <a:cxnSpLocks/>
              <a:stCxn id="7" idx="0"/>
              <a:endCxn id="9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C154A733-F37C-5CB1-521F-4748AC11E091}"/>
                </a:ext>
              </a:extLst>
            </p:cNvPr>
            <p:cNvCxnSpPr>
              <a:cxnSpLocks/>
              <a:stCxn id="6" idx="0"/>
              <a:endCxn id="12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7E971E52-3CFF-5BBB-4E94-06ED20A9EB8C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78AF84B3-BBB9-15B8-3329-0D3B33D0CFFB}"/>
                </a:ext>
              </a:extLst>
            </p:cNvPr>
            <p:cNvCxnSpPr>
              <a:cxnSpLocks/>
              <a:stCxn id="12" idx="0"/>
              <a:endCxn id="13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E4CC2B8-062C-4F51-9027-B25C1DC15E67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5A06CF9-1A78-960D-64E0-B15D1DDB3122}"/>
                </a:ext>
              </a:extLst>
            </p:cNvPr>
            <p:cNvCxnSpPr>
              <a:cxnSpLocks/>
              <a:stCxn id="9" idx="0"/>
              <a:endCxn id="15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向下箭號 43">
            <a:extLst>
              <a:ext uri="{FF2B5EF4-FFF2-40B4-BE49-F238E27FC236}">
                <a16:creationId xmlns:a16="http://schemas.microsoft.com/office/drawing/2014/main" id="{0B8BD25A-96C1-9E85-E37F-31DA7E800A6A}"/>
              </a:ext>
            </a:extLst>
          </p:cNvPr>
          <p:cNvSpPr/>
          <p:nvPr/>
        </p:nvSpPr>
        <p:spPr>
          <a:xfrm rot="16200000">
            <a:off x="4001562" y="3673663"/>
            <a:ext cx="310593" cy="496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38" name="Picture 14" descr="購買Apple Watch Series 10 (GPS)；46 公釐銀色鋁金屬錶殼；丹寧色運動型錶帶- M/L - Apple (台灣)">
            <a:extLst>
              <a:ext uri="{FF2B5EF4-FFF2-40B4-BE49-F238E27FC236}">
                <a16:creationId xmlns:a16="http://schemas.microsoft.com/office/drawing/2014/main" id="{0DCA2A28-A9C0-B1C2-9A6E-C411C0B01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50" y="2699542"/>
            <a:ext cx="671634" cy="6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388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11217-8AEA-0903-6E8A-D086C99C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PEFT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Model compression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B9FF42-476D-4C9B-3D90-8362CDFA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D0D9490-8F96-46F9-E781-4A4F6F1BE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299696"/>
              </p:ext>
            </p:extLst>
          </p:nvPr>
        </p:nvGraphicFramePr>
        <p:xfrm>
          <a:off x="1102659" y="2412081"/>
          <a:ext cx="9690848" cy="2980901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778624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3778624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endParaRPr lang="zh-TW" altLang="en-US" sz="1800" b="1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b="1" i="0" dirty="0"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PEFT</a:t>
                      </a:r>
                      <a:endParaRPr lang="zh-TW" altLang="en-US" sz="1800" b="1" i="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Model Compression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目標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讓模型適應新的任務</a:t>
                      </a:r>
                      <a:r>
                        <a:rPr 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但模型大小不變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加速模型運算或模型儲存空間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相較於原始模型的改變內容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插入少量可訓練參數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減少整體模型結構或權重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參數更新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只更新少量新參數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先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減少整體模型結構後針對新的模型進行訓練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56412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使用情境</a:t>
                      </a:r>
                      <a:endParaRPr lang="pt-BR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需要模型學會新的任務時</a:t>
                      </a:r>
                      <a:endParaRPr lang="pt-BR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手機、邊緣裝置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973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235268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562B04-9C41-700D-01E7-7312C61B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讓大型語言模型適用於你的任務？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7D3013-3C6C-0124-D824-1C0E208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E8FDE4D-65D5-02ED-2DB6-2BAD43A9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2175664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0135A98-4A89-5D8D-1B01-B3072122F17E}"/>
              </a:ext>
            </a:extLst>
          </p:cNvPr>
          <p:cNvCxnSpPr>
            <a:cxnSpLocks/>
          </p:cNvCxnSpPr>
          <p:nvPr/>
        </p:nvCxnSpPr>
        <p:spPr>
          <a:xfrm flipH="1">
            <a:off x="3328422" y="2841346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73909E-78CE-7A0D-18DB-7666126A8CC0}"/>
              </a:ext>
            </a:extLst>
          </p:cNvPr>
          <p:cNvSpPr txBox="1"/>
          <p:nvPr/>
        </p:nvSpPr>
        <p:spPr>
          <a:xfrm>
            <a:off x="4689049" y="2596851"/>
            <a:ext cx="343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翻譯、聊天、寫故事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46544269-5C0D-AB51-B115-39841E69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4173099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1420AB-9C6C-A1C0-B579-E042D7EA81C4}"/>
              </a:ext>
            </a:extLst>
          </p:cNvPr>
          <p:cNvSpPr txBox="1"/>
          <p:nvPr/>
        </p:nvSpPr>
        <p:spPr>
          <a:xfrm>
            <a:off x="998525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📚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5E4DAA1-25E0-C685-0EAE-5442D863FBDD}"/>
              </a:ext>
            </a:extLst>
          </p:cNvPr>
          <p:cNvCxnSpPr>
            <a:cxnSpLocks/>
          </p:cNvCxnSpPr>
          <p:nvPr/>
        </p:nvCxnSpPr>
        <p:spPr>
          <a:xfrm flipH="1">
            <a:off x="3328422" y="4742160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6B2E1F-3C11-7C14-6E67-B489FDDF943D}"/>
              </a:ext>
            </a:extLst>
          </p:cNvPr>
          <p:cNvSpPr txBox="1"/>
          <p:nvPr/>
        </p:nvSpPr>
        <p:spPr>
          <a:xfrm>
            <a:off x="4689050" y="4504390"/>
            <a:ext cx="6013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醫學資料、少數語言、網路上查不到的知識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BD93034-DDC9-E3A0-408F-3670A03A0C8F}"/>
              </a:ext>
            </a:extLst>
          </p:cNvPr>
          <p:cNvSpPr txBox="1"/>
          <p:nvPr/>
        </p:nvSpPr>
        <p:spPr>
          <a:xfrm>
            <a:off x="8013804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💪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08E95F-A02F-8597-DD00-30BCEAA55A0A}"/>
              </a:ext>
            </a:extLst>
          </p:cNvPr>
          <p:cNvSpPr txBox="1"/>
          <p:nvPr/>
        </p:nvSpPr>
        <p:spPr>
          <a:xfrm>
            <a:off x="10724090" y="4439423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⚠️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54A635F-F81C-2471-EEA2-82F1AAAA0406}"/>
              </a:ext>
            </a:extLst>
          </p:cNvPr>
          <p:cNvSpPr txBox="1"/>
          <p:nvPr/>
        </p:nvSpPr>
        <p:spPr>
          <a:xfrm>
            <a:off x="3328422" y="5427587"/>
            <a:ext cx="468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解決方案</a:t>
            </a:r>
            <a:r>
              <a:rPr kumimoji="1" lang="zh-TW" altLang="en-US" sz="2400" dirty="0"/>
              <a:t>：</a:t>
            </a:r>
            <a:r>
              <a:rPr kumimoji="1" lang="en-US" altLang="zh-TW" sz="2400" dirty="0"/>
              <a:t>Fine-tuning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語言模型</a:t>
            </a: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CFE905D-A992-5DB1-A2DC-5A3C488A4BA7}"/>
              </a:ext>
            </a:extLst>
          </p:cNvPr>
          <p:cNvSpPr/>
          <p:nvPr/>
        </p:nvSpPr>
        <p:spPr>
          <a:xfrm rot="13500000">
            <a:off x="3008691" y="5179129"/>
            <a:ext cx="321869" cy="312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E70E32-FA25-E97D-6DBC-E6452D33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15" y="3356027"/>
            <a:ext cx="1879418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8BC827B-B1A9-0327-CEDA-82B669323C6A}"/>
              </a:ext>
            </a:extLst>
          </p:cNvPr>
          <p:cNvSpPr txBox="1"/>
          <p:nvPr/>
        </p:nvSpPr>
        <p:spPr>
          <a:xfrm>
            <a:off x="8013804" y="6134354"/>
            <a:ext cx="284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gameofthrones.fandom.com</a:t>
            </a:r>
            <a:r>
              <a:rPr kumimoji="1" lang="en" altLang="zh-TW" sz="1200" dirty="0"/>
              <a:t>/wiki/</a:t>
            </a:r>
            <a:r>
              <a:rPr kumimoji="1" lang="en" altLang="zh-TW" sz="1200" dirty="0" err="1"/>
              <a:t>High_Valyrian?file</a:t>
            </a:r>
            <a:r>
              <a:rPr kumimoji="1" lang="en" altLang="zh-TW" sz="1200" dirty="0"/>
              <a:t>=</a:t>
            </a:r>
            <a:r>
              <a:rPr kumimoji="1" lang="en" altLang="zh-TW" sz="1200" dirty="0" err="1"/>
              <a:t>Nekesse_Valyrio.jpg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33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15" grpId="0"/>
      <p:bldP spid="16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4A7C6-9F70-219A-318F-F32D21D5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DEF1E4-B5DA-3D4B-3E7E-131CFE24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>
                <a:ea typeface="+mj-lt"/>
                <a:cs typeface="Times New Roman"/>
              </a:rPr>
              <a:t>Full Fine-tuning (</a:t>
            </a:r>
            <a:r>
              <a:rPr lang="zh-TW" altLang="en-US" sz="4400" dirty="0">
                <a:ea typeface="+mj-lt"/>
                <a:cs typeface="Times New Roman"/>
              </a:rPr>
              <a:t>全微調</a:t>
            </a:r>
            <a:r>
              <a:rPr lang="en-US" altLang="zh-TW" sz="4400" dirty="0">
                <a:ea typeface="+mj-lt"/>
                <a:cs typeface="Times New Roman"/>
              </a:rPr>
              <a:t>)</a:t>
            </a:r>
            <a:r>
              <a:rPr lang="zh-TW" altLang="en-US" sz="4400" dirty="0">
                <a:ea typeface="+mj-lt"/>
                <a:cs typeface="Times New Roman"/>
              </a:rPr>
              <a:t> </a:t>
            </a:r>
            <a:r>
              <a:rPr lang="en-US" altLang="zh-TW" sz="4400" dirty="0">
                <a:ea typeface="+mj-lt"/>
                <a:cs typeface="Times New Roman"/>
              </a:rPr>
              <a:t>LLM </a:t>
            </a:r>
            <a:r>
              <a:rPr lang="zh-TW" altLang="en-US" sz="4400" dirty="0">
                <a:ea typeface="+mj-lt"/>
                <a:cs typeface="Times New Roman"/>
              </a:rPr>
              <a:t>的困境</a:t>
            </a:r>
            <a:endParaRPr lang="zh-TW" sz="4400" dirty="0">
              <a:cs typeface="Calibri Light" panose="020F0302020204030204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04BFE5-B0C4-E657-EEE6-9A68B2BB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4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63FD86-0398-1538-EB83-4F7B80B3B37A}"/>
              </a:ext>
            </a:extLst>
          </p:cNvPr>
          <p:cNvSpPr txBox="1"/>
          <p:nvPr/>
        </p:nvSpPr>
        <p:spPr>
          <a:xfrm>
            <a:off x="1" y="6112042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000" dirty="0">
                <a:cs typeface="Times New Roman" panose="02020603050405020304" pitchFamily="18" charset="0"/>
              </a:rPr>
              <a:t>Source: </a:t>
            </a:r>
            <a:r>
              <a:rPr lang="en-US" altLang="zh-TW" sz="1000" dirty="0"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Inside language models (from GPT-4 to </a:t>
            </a:r>
            <a:r>
              <a:rPr lang="en-US" altLang="zh-TW" sz="1000" dirty="0" err="1"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PaLM</a:t>
            </a:r>
            <a:r>
              <a:rPr lang="en-US" altLang="zh-TW" sz="1000" dirty="0"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– Dr Alan D. Thompson – Life Architect</a:t>
            </a:r>
            <a:endParaRPr lang="zh-TW" sz="1000" dirty="0">
              <a:ea typeface="新細明體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文字, 螢幕擷取畫面, 軟體, 標誌 的圖片&#10;&#10;自動產生的描述">
            <a:extLst>
              <a:ext uri="{FF2B5EF4-FFF2-40B4-BE49-F238E27FC236}">
                <a16:creationId xmlns:a16="http://schemas.microsoft.com/office/drawing/2014/main" id="{D8F126BF-6952-C188-D57C-1B23A0569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0"/>
          <a:stretch/>
        </p:blipFill>
        <p:spPr>
          <a:xfrm>
            <a:off x="1664127" y="1489340"/>
            <a:ext cx="8863745" cy="45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7C5F6-ADE0-2DF9-E85C-FE1D3290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(Model weights)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97BC6F-0B20-33E8-9249-0C8E1FCE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" altLang="zh-TW" dirty="0">
                <a:ea typeface="Microsoft JhengHei" panose="020B0604030504040204" pitchFamily="34" charset="-120"/>
              </a:rPr>
              <a:t>Llama 2-7B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為例，且儲存參數的精度為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的情況下，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ea typeface="Microsoft JhengHei" panose="020B0604030504040204" pitchFamily="34" charset="-120"/>
              </a:rPr>
              <a:t> 個參數需要 </a:t>
            </a:r>
            <a:r>
              <a:rPr kumimoji="1" lang="en-US" altLang="zh-TW" dirty="0">
                <a:ea typeface="Microsoft JhengHei" panose="020B0604030504040204" pitchFamily="34" charset="-120"/>
              </a:rPr>
              <a:t>4 bytes</a:t>
            </a:r>
            <a:r>
              <a:rPr kumimoji="1" lang="zh-TW" altLang="en-US" dirty="0">
                <a:ea typeface="Microsoft JhengHei" panose="020B0604030504040204" pitchFamily="34" charset="-120"/>
              </a:rPr>
              <a:t> 儲存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7B = 70</a:t>
            </a:r>
            <a:r>
              <a:rPr kumimoji="1" lang="zh-TW" altLang="en-US" dirty="0">
                <a:ea typeface="Microsoft JhengHei" panose="020B0604030504040204" pitchFamily="34" charset="-120"/>
              </a:rPr>
              <a:t>億個參數</a:t>
            </a:r>
            <a:r>
              <a:rPr kumimoji="1" lang="en-US" altLang="zh-TW" dirty="0">
                <a:ea typeface="Microsoft JhengHei" panose="020B0604030504040204" pitchFamily="34" charset="-120"/>
              </a:rPr>
              <a:t> = 7,000,000,000 * 4 bytes = (</a:t>
            </a:r>
            <a:r>
              <a:rPr kumimoji="1" lang="zh-TW" altLang="en-US" dirty="0">
                <a:ea typeface="Microsoft JhengHei" panose="020B0604030504040204" pitchFamily="34" charset="-120"/>
              </a:rPr>
              <a:t>扣掉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個逗號從</a:t>
            </a:r>
            <a:r>
              <a:rPr kumimoji="1" lang="en-US" altLang="zh-TW" dirty="0">
                <a:ea typeface="Microsoft JhengHei" panose="020B0604030504040204" pitchFamily="34" charset="-120"/>
              </a:rPr>
              <a:t>B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GB)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28GB</a:t>
            </a:r>
            <a:endParaRPr kumimoji="1" lang="en" altLang="zh-TW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endParaRPr kumimoji="1" lang="en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733EC-8C5A-C3E8-D671-7DB0A7EB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6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2A1A-92B0-B8CE-8677-653F6D67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Quantization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1FFCC7-1E05-1DAF-950F-6840D751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/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3.73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−4.7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−3.2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69A973-DD06-04E7-D544-1B5E01368E96}"/>
              </a:ext>
            </a:extLst>
          </p:cNvPr>
          <p:cNvSpPr txBox="1"/>
          <p:nvPr/>
        </p:nvSpPr>
        <p:spPr>
          <a:xfrm>
            <a:off x="1455117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32-bit floating point (FP32):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4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00969F-BEE9-F23C-9D42-75563FE6A274}"/>
              </a:ext>
            </a:extLst>
          </p:cNvPr>
          <p:cNvSpPr txBox="1"/>
          <p:nvPr/>
        </p:nvSpPr>
        <p:spPr>
          <a:xfrm>
            <a:off x="2473421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36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/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EE5BB53C-86BD-3613-6092-08DD2B8D69DD}"/>
              </a:ext>
            </a:extLst>
          </p:cNvPr>
          <p:cNvSpPr txBox="1"/>
          <p:nvPr/>
        </p:nvSpPr>
        <p:spPr>
          <a:xfrm>
            <a:off x="6314428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8-bit Integer (int8):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2000" b="1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966F97-EB4C-CD44-4124-FDD57093C869}"/>
              </a:ext>
            </a:extLst>
          </p:cNvPr>
          <p:cNvSpPr txBox="1"/>
          <p:nvPr/>
        </p:nvSpPr>
        <p:spPr>
          <a:xfrm>
            <a:off x="7332732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8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9DA88D69-F3CF-F8BA-F89B-52496FFB5CB8}"/>
              </a:ext>
            </a:extLst>
          </p:cNvPr>
          <p:cNvSpPr/>
          <p:nvPr/>
        </p:nvSpPr>
        <p:spPr>
          <a:xfrm>
            <a:off x="5643798" y="2828041"/>
            <a:ext cx="512164" cy="2536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051B80-D4F0-9F9F-FF34-C54B5551AFC5}"/>
              </a:ext>
            </a:extLst>
          </p:cNvPr>
          <p:cNvSpPr txBox="1"/>
          <p:nvPr/>
        </p:nvSpPr>
        <p:spPr>
          <a:xfrm>
            <a:off x="5087913" y="2339013"/>
            <a:ext cx="165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降低儲存精度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AE7D41-1DDB-63E0-A79F-9ADC969D6408}"/>
              </a:ext>
            </a:extLst>
          </p:cNvPr>
          <p:cNvSpPr txBox="1"/>
          <p:nvPr/>
        </p:nvSpPr>
        <p:spPr>
          <a:xfrm>
            <a:off x="4998060" y="2762394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FP32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11753A6-4AA2-319F-713C-D44F09CC724E}"/>
              </a:ext>
            </a:extLst>
          </p:cNvPr>
          <p:cNvSpPr txBox="1"/>
          <p:nvPr/>
        </p:nvSpPr>
        <p:spPr>
          <a:xfrm>
            <a:off x="6164617" y="2770219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int8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A2CD92-6F3F-174D-2C63-F3FD7FB75258}"/>
              </a:ext>
            </a:extLst>
          </p:cNvPr>
          <p:cNvSpPr txBox="1"/>
          <p:nvPr/>
        </p:nvSpPr>
        <p:spPr>
          <a:xfrm>
            <a:off x="653143" y="1598195"/>
            <a:ext cx="350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這頁只是示意圖，數值不精準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/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8A950D-B8DB-E277-5C99-525D36482E46}"/>
              </a:ext>
            </a:extLst>
          </p:cNvPr>
          <p:cNvSpPr txBox="1"/>
          <p:nvPr/>
        </p:nvSpPr>
        <p:spPr>
          <a:xfrm>
            <a:off x="5366479" y="5518914"/>
            <a:ext cx="1397610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誤差：</a:t>
            </a:r>
          </a:p>
        </p:txBody>
      </p:sp>
    </p:spTree>
    <p:extLst>
      <p:ext uri="{BB962C8B-B14F-4D97-AF65-F5344CB8AC3E}">
        <p14:creationId xmlns:p14="http://schemas.microsoft.com/office/powerpoint/2010/main" val="64653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  <p:bldP spid="16" grpId="0"/>
      <p:bldP spid="17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7C5F6-ADE0-2DF9-E85C-FE1D3290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(Model weights)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97BC6F-0B20-33E8-9249-0C8E1FCE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" altLang="zh-TW" dirty="0">
                <a:ea typeface="Microsoft JhengHei" panose="020B0604030504040204" pitchFamily="34" charset="-120"/>
              </a:rPr>
              <a:t>Llama 2-7B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為例，且儲存參數的精度為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的情況下，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ea typeface="Microsoft JhengHei" panose="020B0604030504040204" pitchFamily="34" charset="-120"/>
              </a:rPr>
              <a:t> 個參數需要 </a:t>
            </a:r>
            <a:r>
              <a:rPr kumimoji="1" lang="en-US" altLang="zh-TW" dirty="0">
                <a:ea typeface="Microsoft JhengHei" panose="020B0604030504040204" pitchFamily="34" charset="-120"/>
              </a:rPr>
              <a:t>4 bytes</a:t>
            </a:r>
            <a:r>
              <a:rPr kumimoji="1" lang="zh-TW" altLang="en-US" dirty="0">
                <a:ea typeface="Microsoft JhengHei" panose="020B0604030504040204" pitchFamily="34" charset="-120"/>
              </a:rPr>
              <a:t> 儲存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7B = 70</a:t>
            </a:r>
            <a:r>
              <a:rPr kumimoji="1" lang="zh-TW" altLang="en-US" dirty="0">
                <a:ea typeface="Microsoft JhengHei" panose="020B0604030504040204" pitchFamily="34" charset="-120"/>
              </a:rPr>
              <a:t>億個參數</a:t>
            </a:r>
            <a:r>
              <a:rPr kumimoji="1" lang="en-US" altLang="zh-TW" dirty="0">
                <a:ea typeface="Microsoft JhengHei" panose="020B0604030504040204" pitchFamily="34" charset="-120"/>
              </a:rPr>
              <a:t> = 7,000,000,000 * 4 bytes = (</a:t>
            </a:r>
            <a:r>
              <a:rPr kumimoji="1" lang="zh-TW" altLang="en-US" dirty="0">
                <a:ea typeface="Microsoft JhengHei" panose="020B0604030504040204" pitchFamily="34" charset="-120"/>
              </a:rPr>
              <a:t>扣掉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個逗號從</a:t>
            </a:r>
            <a:r>
              <a:rPr kumimoji="1" lang="en-US" altLang="zh-TW" dirty="0">
                <a:ea typeface="Microsoft JhengHei" panose="020B0604030504040204" pitchFamily="34" charset="-120"/>
              </a:rPr>
              <a:t>B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GB</a:t>
            </a:r>
            <a:r>
              <a:rPr kumimoji="1" lang="en-US" altLang="zh-TW">
                <a:ea typeface="Microsoft JhengHei" panose="020B0604030504040204" pitchFamily="34" charset="-120"/>
              </a:rPr>
              <a:t>) </a:t>
            </a:r>
            <a:r>
              <a:rPr kumimoji="1" lang="en-US" altLang="zh-TW">
                <a:solidFill>
                  <a:srgbClr val="FF0000"/>
                </a:solidFill>
                <a:ea typeface="Microsoft JhengHei" panose="020B0604030504040204" pitchFamily="34" charset="-120"/>
              </a:rPr>
              <a:t>28GB</a:t>
            </a:r>
            <a:endParaRPr kumimoji="1" lang="en" altLang="zh-TW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endParaRPr kumimoji="1" lang="en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733EC-8C5A-C3E8-D671-7DB0A7EB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0AAF140-E426-2C3F-B32A-177709811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886865"/>
              </p:ext>
            </p:extLst>
          </p:nvPr>
        </p:nvGraphicFramePr>
        <p:xfrm>
          <a:off x="2051304" y="3857414"/>
          <a:ext cx="8089391" cy="1829553"/>
        </p:xfrm>
        <a:graphic>
          <a:graphicData uri="http://schemas.openxmlformats.org/drawingml/2006/table">
            <a:tbl>
              <a:tblPr/>
              <a:tblGrid>
                <a:gridCol w="2187245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1617556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3714923106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模型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 (FP32)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dirty="0">
                          <a:effectLst/>
                          <a:latin typeface="+mn-lt"/>
                        </a:rPr>
                        <a:t>Memory (FP16)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+mn-lt"/>
                        </a:rPr>
                        <a:t>DeepSeek</a:t>
                      </a:r>
                      <a:r>
                        <a:rPr lang="en-US" sz="1800" i="0" dirty="0">
                          <a:effectLst/>
                          <a:latin typeface="+mn-lt"/>
                        </a:rPr>
                        <a:t> v3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685B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2740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1370 GB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 4 Scout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109B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218 GB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GPT-2 XL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i="0" dirty="0">
                          <a:effectLst/>
                          <a:latin typeface="+mn-lt"/>
                        </a:rPr>
                        <a:t>1.5B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GB</a:t>
                      </a:r>
                      <a:endParaRPr lang="en-US" altLang="zh-TW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07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97D82-E910-27C7-3E61-53C5EF3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(Full Fine-tuning)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424A06-C223-243A-AF52-39036FB5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95DB63-7BBE-C75B-AF82-B0EF596AB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014358"/>
              </p:ext>
            </p:extLst>
          </p:nvPr>
        </p:nvGraphicFramePr>
        <p:xfrm>
          <a:off x="917959" y="1913179"/>
          <a:ext cx="10351008" cy="3697028"/>
        </p:xfrm>
        <a:graphic>
          <a:graphicData uri="http://schemas.openxmlformats.org/drawingml/2006/table">
            <a:tbl>
              <a:tblPr/>
              <a:tblGrid>
                <a:gridCol w="2779776">
                  <a:extLst>
                    <a:ext uri="{9D8B030D-6E8A-4147-A177-3AD203B41FA5}">
                      <a16:colId xmlns:a16="http://schemas.microsoft.com/office/drawing/2014/main" val="4292029165"/>
                    </a:ext>
                  </a:extLst>
                </a:gridCol>
                <a:gridCol w="3910461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660771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 2</a:t>
                      </a:r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-7B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16-bit float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max_length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(seq) = 4096,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4096,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batch_size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(bs) = 1</a:t>
                      </a:r>
                      <a:endParaRPr lang="en-US" altLang="zh-TW" sz="1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4863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算法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CUDA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i="0" dirty="0">
                          <a:effectLst/>
                          <a:latin typeface="+mn-lt"/>
                        </a:rPr>
                        <a:t>-</a:t>
                      </a:r>
                      <a:endParaRPr lang="zh-TW" alt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~1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39922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weights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13.03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Gradients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size(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float32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26.06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states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~size(float) *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seq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</a:t>
                      </a:r>
                      <a:r>
                        <a:rPr lang="pt-B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1.07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Optimizer states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(Adam)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* 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26.06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8535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05250BB-958D-734F-C7F5-D643219BDB1E}"/>
              </a:ext>
            </a:extLst>
          </p:cNvPr>
          <p:cNvSpPr txBox="1"/>
          <p:nvPr/>
        </p:nvSpPr>
        <p:spPr>
          <a:xfrm>
            <a:off x="917959" y="5720496"/>
            <a:ext cx="545793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L : Number of layers in model (eq. 32 layers)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1C0B89-01AF-88E2-D6FC-D61C8B426A55}"/>
              </a:ext>
            </a:extLst>
          </p:cNvPr>
          <p:cNvSpPr txBox="1"/>
          <p:nvPr/>
        </p:nvSpPr>
        <p:spPr>
          <a:xfrm>
            <a:off x="7773949" y="5720496"/>
            <a:ext cx="307135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u="none" strike="noStrike" dirty="0">
                <a:solidFill>
                  <a:srgbClr val="000000"/>
                </a:solidFill>
                <a:effectLst/>
                <a:ea typeface="新細明體"/>
                <a:cs typeface="Times New Roman"/>
              </a:rPr>
              <a:t>Estimate: </a:t>
            </a:r>
            <a:r>
              <a:rPr lang="en-US" altLang="zh-TW" b="1" dirty="0">
                <a:solidFill>
                  <a:srgbClr val="000000"/>
                </a:solidFill>
                <a:ea typeface="新細明體"/>
                <a:cs typeface="Times New Roman"/>
              </a:rPr>
              <a:t>67.22 GB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>
                <a:solidFill>
                  <a:srgbClr val="000000"/>
                </a:solidFill>
                <a:ea typeface="新細明體"/>
                <a:cs typeface="Times New Roman"/>
              </a:rPr>
              <a:t>*NVIDIA 5090: 32GB</a:t>
            </a:r>
            <a:endParaRPr lang="en-US" altLang="zh-TW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1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29EDC-B7A0-91DD-63F5-190A8479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33D214-BB94-3D2C-E3FD-0D52FDF2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400" dirty="0">
                <a:ea typeface="+mj-lt"/>
                <a:cs typeface="+mj-lt"/>
              </a:rPr>
              <a:t>有沒有可能只微調 </a:t>
            </a:r>
            <a:r>
              <a:rPr lang="en-US" altLang="zh-TW" sz="4400" dirty="0">
                <a:ea typeface="+mj-lt"/>
                <a:cs typeface="+mj-lt"/>
              </a:rPr>
              <a:t>LLM </a:t>
            </a:r>
            <a:r>
              <a:rPr lang="zh-TW" altLang="en-US" sz="4400" dirty="0">
                <a:ea typeface="+mj-lt"/>
                <a:cs typeface="+mj-lt"/>
              </a:rPr>
              <a:t>一部分的參數呢？</a:t>
            </a:r>
            <a:endParaRPr lang="en-US" altLang="zh-TW" sz="4400" dirty="0">
              <a:ea typeface="+mj-lt"/>
              <a:cs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BE3560-F03B-0151-C181-F4A5124F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9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364BF4-C089-BB79-41C2-B4316B8029FA}"/>
              </a:ext>
            </a:extLst>
          </p:cNvPr>
          <p:cNvSpPr txBox="1"/>
          <p:nvPr/>
        </p:nvSpPr>
        <p:spPr>
          <a:xfrm>
            <a:off x="2082154" y="5310989"/>
            <a:ext cx="3361242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Full Fine-tuning</a:t>
            </a:r>
            <a:br>
              <a:rPr lang="en-US" altLang="zh-TW" sz="2000" b="0" i="0" u="none" strike="noStrike" dirty="0">
                <a:effectLst/>
                <a:cs typeface="Times New Roman"/>
              </a:rPr>
            </a:b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Update </a:t>
            </a:r>
            <a:r>
              <a:rPr lang="en-US" altLang="zh-TW" sz="1800" b="1" i="0" u="none" strike="noStrike" dirty="0">
                <a:effectLst/>
                <a:ea typeface="新細明體"/>
                <a:cs typeface="Times New Roman"/>
              </a:rPr>
              <a:t>all model parameters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C63BA2-1B3B-63B8-B4DB-4183B8A7F9A7}"/>
              </a:ext>
            </a:extLst>
          </p:cNvPr>
          <p:cNvSpPr txBox="1"/>
          <p:nvPr/>
        </p:nvSpPr>
        <p:spPr>
          <a:xfrm>
            <a:off x="6126480" y="5310082"/>
            <a:ext cx="4517513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Parameter-efficient Fine-tuning</a:t>
            </a:r>
            <a:r>
              <a:rPr lang="zh-TW" altLang="en-US" sz="2000" b="0" i="0" u="none" strike="noStrike" dirty="0">
                <a:effectLst/>
                <a:ea typeface="新細明體"/>
                <a:cs typeface="Times New Roman"/>
              </a:rPr>
              <a:t> </a:t>
            </a:r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(PEFT)</a:t>
            </a:r>
            <a:br>
              <a:rPr lang="en-US" altLang="zh-TW" sz="1800" b="0" i="0" u="none" strike="noStrike" dirty="0">
                <a:effectLst/>
                <a:cs typeface="Times New Roman"/>
              </a:rPr>
            </a:b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Update a </a:t>
            </a:r>
            <a:r>
              <a:rPr lang="en-US" altLang="zh-TW" sz="1800" b="1" i="0" u="none" strike="noStrike" dirty="0">
                <a:effectLst/>
                <a:ea typeface="新細明體"/>
                <a:cs typeface="Times New Roman"/>
              </a:rPr>
              <a:t>small subset</a:t>
            </a: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 of model parameters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A784CFC-2FDC-9025-0ECA-DBC86337AE2F}"/>
              </a:ext>
            </a:extLst>
          </p:cNvPr>
          <p:cNvSpPr/>
          <p:nvPr/>
        </p:nvSpPr>
        <p:spPr>
          <a:xfrm>
            <a:off x="2541232" y="2226816"/>
            <a:ext cx="2441359" cy="239697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Trainable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13EAEDE-713F-F791-EA95-9455168AE79B}"/>
              </a:ext>
            </a:extLst>
          </p:cNvPr>
          <p:cNvSpPr/>
          <p:nvPr/>
        </p:nvSpPr>
        <p:spPr>
          <a:xfrm>
            <a:off x="7209409" y="2230515"/>
            <a:ext cx="2441359" cy="2396970"/>
          </a:xfrm>
          <a:prstGeom prst="ellipse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Freeze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7880B0E-7C1C-4955-697E-635FA106E32D}"/>
              </a:ext>
            </a:extLst>
          </p:cNvPr>
          <p:cNvSpPr/>
          <p:nvPr/>
        </p:nvSpPr>
        <p:spPr>
          <a:xfrm>
            <a:off x="7690281" y="3772981"/>
            <a:ext cx="1491129" cy="8545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Trainable</a:t>
            </a:r>
            <a:endParaRPr 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102E23-57F0-25C8-F500-E2AFD8D7AE47}"/>
              </a:ext>
            </a:extLst>
          </p:cNvPr>
          <p:cNvSpPr txBox="1"/>
          <p:nvPr/>
        </p:nvSpPr>
        <p:spPr>
          <a:xfrm>
            <a:off x="9181410" y="4549283"/>
            <a:ext cx="103632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zh-TW" altLang="en-US" sz="3200" b="0" i="0" u="none" strike="noStrike" dirty="0">
                <a:effectLst/>
                <a:ea typeface="新細明體"/>
                <a:cs typeface="Times New Roman"/>
              </a:rPr>
              <a:t>👍</a:t>
            </a:r>
            <a:endParaRPr lang="zh-TW" altLang="en-US" sz="2800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36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1865</TotalTime>
  <Words>1265</Words>
  <Application>Microsoft Macintosh PowerPoint</Application>
  <PresentationFormat>寬螢幕</PresentationFormat>
  <Paragraphs>305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Microsoft JhengHei</vt:lpstr>
      <vt:lpstr>Arial</vt:lpstr>
      <vt:lpstr>Calibri</vt:lpstr>
      <vt:lpstr>Calibri Light</vt:lpstr>
      <vt:lpstr>Cambria Math</vt:lpstr>
      <vt:lpstr>Times New Roman</vt:lpstr>
      <vt:lpstr>回顧</vt:lpstr>
      <vt:lpstr>自然語言處理與應用 Natural Language Processing and Applications</vt:lpstr>
      <vt:lpstr>The Revolution of ChatGPT</vt:lpstr>
      <vt:lpstr>讓大型語言模型適用於你的任務？</vt:lpstr>
      <vt:lpstr>Full Fine-tuning (全微調) LLM 的困境</vt:lpstr>
      <vt:lpstr>GPU Memory Estimated (Model weights)</vt:lpstr>
      <vt:lpstr>Introduction to Quantization</vt:lpstr>
      <vt:lpstr>GPU Memory Estimated (Model weights)</vt:lpstr>
      <vt:lpstr>GPU Memory Estimated (Full Fine-tuning)</vt:lpstr>
      <vt:lpstr>有沒有可能只微調 LLM 一部分的參數呢？</vt:lpstr>
      <vt:lpstr>GPU Memory Estimated (PEFT)</vt:lpstr>
      <vt:lpstr>PEFT Outline</vt:lpstr>
      <vt:lpstr>LoRA is common …</vt:lpstr>
      <vt:lpstr>[Prerequisite] Weights in Transformer layers</vt:lpstr>
      <vt:lpstr>[Recap] MLP is composed of weight matrices</vt:lpstr>
      <vt:lpstr>[Prerequisite] 矩陣分解</vt:lpstr>
      <vt:lpstr>LoRA: Low-Rank Adaptation</vt:lpstr>
      <vt:lpstr>為什麼 LoRA 要這樣做？</vt:lpstr>
      <vt:lpstr>Low-Rank 的部分在哪？(1)</vt:lpstr>
      <vt:lpstr>Low-Rank 的部分在哪？(2)</vt:lpstr>
      <vt:lpstr>LoRA: Low-Rank Adaptation (w / pseudo code)</vt:lpstr>
      <vt:lpstr>[注意事項] LoRA: Low-Rank Adaptation</vt:lpstr>
      <vt:lpstr>How about model compression?</vt:lpstr>
      <vt:lpstr>PEFT vs. Model compression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299</cp:revision>
  <dcterms:created xsi:type="dcterms:W3CDTF">2025-02-07T09:05:59Z</dcterms:created>
  <dcterms:modified xsi:type="dcterms:W3CDTF">2025-05-05T15:26:52Z</dcterms:modified>
</cp:coreProperties>
</file>